
<file path=[Content_Types].xml><?xml version="1.0" encoding="utf-8"?>
<Types xmlns="http://schemas.openxmlformats.org/package/2006/content-types">
  <Override PartName="/ppt/slides/slide6.xml" ContentType="application/vnd.openxmlformats-officedocument.presentationml.slide+xml"/>
  <Override PartName="/ppt/tags/tag6.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tags/tag4.xml" ContentType="application/vnd.openxmlformats-officedocument.presentationml.tags+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tags/tag29.xml" ContentType="application/vnd.openxmlformats-officedocument.presentationml.tags+xml"/>
  <Override PartName="/ppt/tags/tag38.xml" ContentType="application/vnd.openxmlformats-officedocument.presentationml.tags+xml"/>
  <Override PartName="/ppt/tags/tag47.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45.xml" ContentType="application/vnd.openxmlformats-officedocument.presentationml.tags+xml"/>
  <Override PartName="/docProps/custom.xml" ContentType="application/vnd.openxmlformats-officedocument.custom-propertie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handoutMasters/handoutMaster1.xml" ContentType="application/vnd.openxmlformats-officedocument.presentationml.handoutMaster+xml"/>
  <Override PartName="/ppt/viewProps.xml" ContentType="application/vnd.openxmlformats-officedocument.presentationml.viewProp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Default Extension="png" ContentType="image/png"/>
  <Override PartName="/ppt/tags/tag7.xml" ContentType="application/vnd.openxmlformats-officedocument.presentationml.tags+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tags/tag5.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Default Extension="emf" ContentType="image/x-emf"/>
  <Override PartName="/ppt/tags/tag39.xml" ContentType="application/vnd.openxmlformats-officedocument.presentationml.tags+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docProps/app.xml" ContentType="application/vnd.openxmlformats-officedocument.extended-properties+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Default Extension="tiff" ContentType="image/tiff"/>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60" r:id="rId2"/>
    <p:sldId id="263" r:id="rId3"/>
    <p:sldId id="261" r:id="rId4"/>
    <p:sldId id="264" r:id="rId5"/>
    <p:sldId id="265" r:id="rId6"/>
    <p:sldId id="262" r:id="rId7"/>
  </p:sldIdLst>
  <p:sldSz cx="10058400" cy="7772400"/>
  <p:notesSz cx="7010400" cy="9372600"/>
  <p:custDataLst>
    <p:tags r:id="rId10"/>
  </p:custDataLst>
  <p:defaultTextStyle>
    <a:defPPr>
      <a:defRPr lang="en-US"/>
    </a:defPPr>
    <a:lvl1pPr algn="l" rtl="0" fontAlgn="base">
      <a:spcBef>
        <a:spcPct val="0"/>
      </a:spcBef>
      <a:spcAft>
        <a:spcPct val="0"/>
      </a:spcAft>
      <a:defRPr sz="1400" kern="1200">
        <a:solidFill>
          <a:srgbClr val="000000"/>
        </a:solidFill>
        <a:latin typeface="Arial" charset="0"/>
        <a:ea typeface="+mn-ea"/>
        <a:cs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defRPr>
    </a:lvl5pPr>
    <a:lvl6pPr marL="2286000" algn="l" defTabSz="914400" rtl="0" eaLnBrk="1" latinLnBrk="0" hangingPunct="1">
      <a:defRPr sz="1400" kern="1200">
        <a:solidFill>
          <a:srgbClr val="000000"/>
        </a:solidFill>
        <a:latin typeface="Arial" charset="0"/>
        <a:ea typeface="+mn-ea"/>
        <a:cs typeface="Arial" charset="0"/>
      </a:defRPr>
    </a:lvl6pPr>
    <a:lvl7pPr marL="2743200" algn="l" defTabSz="914400" rtl="0" eaLnBrk="1" latinLnBrk="0" hangingPunct="1">
      <a:defRPr sz="1400" kern="1200">
        <a:solidFill>
          <a:srgbClr val="000000"/>
        </a:solidFill>
        <a:latin typeface="Arial" charset="0"/>
        <a:ea typeface="+mn-ea"/>
        <a:cs typeface="Arial" charset="0"/>
      </a:defRPr>
    </a:lvl7pPr>
    <a:lvl8pPr marL="3200400" algn="l" defTabSz="914400" rtl="0" eaLnBrk="1" latinLnBrk="0" hangingPunct="1">
      <a:defRPr sz="1400" kern="1200">
        <a:solidFill>
          <a:srgbClr val="000000"/>
        </a:solidFill>
        <a:latin typeface="Arial" charset="0"/>
        <a:ea typeface="+mn-ea"/>
        <a:cs typeface="Arial" charset="0"/>
      </a:defRPr>
    </a:lvl8pPr>
    <a:lvl9pPr marL="3657600" algn="l" defTabSz="914400" rtl="0" eaLnBrk="1" latinLnBrk="0" hangingPunct="1">
      <a:defRPr sz="1400" kern="1200">
        <a:solidFill>
          <a:srgbClr val="000000"/>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CEC4"/>
    <a:srgbClr val="D14414"/>
    <a:srgbClr val="FCCC93"/>
    <a:srgbClr val="5B8772"/>
    <a:srgbClr val="7FA9CF"/>
    <a:srgbClr val="70193D"/>
    <a:srgbClr val="E28C05"/>
    <a:srgbClr val="00386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0" autoAdjust="0"/>
  </p:normalViewPr>
  <p:slideViewPr>
    <p:cSldViewPr>
      <p:cViewPr>
        <p:scale>
          <a:sx n="92" d="100"/>
          <a:sy n="92" d="100"/>
        </p:scale>
        <p:origin x="-252" y="-216"/>
      </p:cViewPr>
      <p:guideLst>
        <p:guide orient="horz" pos="2640"/>
        <p:guide orient="horz" pos="4416"/>
        <p:guide orient="horz" pos="4224"/>
        <p:guide orient="horz" pos="1056"/>
        <p:guide orient="horz" pos="816"/>
        <p:guide pos="3168"/>
        <p:guide pos="5904"/>
        <p:guide pos="432"/>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328" y="-90"/>
      </p:cViewPr>
      <p:guideLst>
        <p:guide orient="horz" pos="2952"/>
        <p:guide orient="horz" pos="93"/>
        <p:guide pos="2208"/>
        <p:guide pos="4232"/>
        <p:guide pos="18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9900"/>
          </a:xfrm>
          <a:prstGeom prst="rect">
            <a:avLst/>
          </a:prstGeom>
          <a:noFill/>
          <a:ln w="9525">
            <a:noFill/>
            <a:miter lim="800000"/>
            <a:headEnd/>
            <a:tailEnd/>
          </a:ln>
          <a:effectLst/>
        </p:spPr>
        <p:txBody>
          <a:bodyPr vert="horz" wrap="square" lIns="92688" tIns="46344" rIns="92688" bIns="46344" numCol="1" anchor="t" anchorCtr="0" compatLnSpc="1">
            <a:prstTxWarp prst="textNoShape">
              <a:avLst/>
            </a:prstTxWarp>
          </a:bodyPr>
          <a:lstStyle>
            <a:lvl1pPr algn="l" defTabSz="927100">
              <a:defRPr sz="1200">
                <a:solidFill>
                  <a:schemeClr val="tx1"/>
                </a:solidFill>
                <a:latin typeface="Times New Roman" pitchFamily="18" charset="0"/>
              </a:defRPr>
            </a:lvl1pPr>
          </a:lstStyle>
          <a:p>
            <a:pPr>
              <a:defRPr/>
            </a:pPr>
            <a:endParaRPr lang="en-US"/>
          </a:p>
        </p:txBody>
      </p:sp>
      <p:sp>
        <p:nvSpPr>
          <p:cNvPr id="5123" name="Rectangle 3"/>
          <p:cNvSpPr>
            <a:spLocks noGrp="1" noChangeArrowheads="1"/>
          </p:cNvSpPr>
          <p:nvPr>
            <p:ph type="dt" sz="quarter" idx="1"/>
          </p:nvPr>
        </p:nvSpPr>
        <p:spPr bwMode="auto">
          <a:xfrm>
            <a:off x="3971925" y="0"/>
            <a:ext cx="3038475" cy="469900"/>
          </a:xfrm>
          <a:prstGeom prst="rect">
            <a:avLst/>
          </a:prstGeom>
          <a:noFill/>
          <a:ln w="9525">
            <a:noFill/>
            <a:miter lim="800000"/>
            <a:headEnd/>
            <a:tailEnd/>
          </a:ln>
          <a:effectLst/>
        </p:spPr>
        <p:txBody>
          <a:bodyPr vert="horz" wrap="square" lIns="92688" tIns="46344" rIns="92688" bIns="46344" numCol="1" anchor="t" anchorCtr="0" compatLnSpc="1">
            <a:prstTxWarp prst="textNoShape">
              <a:avLst/>
            </a:prstTxWarp>
          </a:bodyPr>
          <a:lstStyle>
            <a:lvl1pPr algn="r" defTabSz="927100">
              <a:defRPr sz="1200">
                <a:solidFill>
                  <a:schemeClr val="tx1"/>
                </a:solidFill>
                <a:latin typeface="Times New Roman" pitchFamily="18" charset="0"/>
              </a:defRPr>
            </a:lvl1pPr>
          </a:lstStyle>
          <a:p>
            <a:pPr>
              <a:defRPr/>
            </a:pPr>
            <a:fld id="{B9197BB8-854D-4A31-AE81-32AE55B0543C}" type="datetime8">
              <a:rPr lang="en-US"/>
              <a:pPr>
                <a:defRPr/>
              </a:pPr>
              <a:t>12/7/2012 2:50 PM</a:t>
            </a:fld>
            <a:endParaRPr lang="en-US"/>
          </a:p>
        </p:txBody>
      </p:sp>
      <p:sp>
        <p:nvSpPr>
          <p:cNvPr id="5124" name="Rectangle 4"/>
          <p:cNvSpPr>
            <a:spLocks noGrp="1" noChangeArrowheads="1"/>
          </p:cNvSpPr>
          <p:nvPr>
            <p:ph type="ftr" sz="quarter" idx="2"/>
          </p:nvPr>
        </p:nvSpPr>
        <p:spPr bwMode="auto">
          <a:xfrm>
            <a:off x="0" y="8902700"/>
            <a:ext cx="3038475" cy="469900"/>
          </a:xfrm>
          <a:prstGeom prst="rect">
            <a:avLst/>
          </a:prstGeom>
          <a:noFill/>
          <a:ln w="9525">
            <a:noFill/>
            <a:miter lim="800000"/>
            <a:headEnd/>
            <a:tailEnd/>
          </a:ln>
          <a:effectLst/>
        </p:spPr>
        <p:txBody>
          <a:bodyPr vert="horz" wrap="square" lIns="92688" tIns="46344" rIns="92688" bIns="46344" numCol="1" anchor="b" anchorCtr="0" compatLnSpc="1">
            <a:prstTxWarp prst="textNoShape">
              <a:avLst/>
            </a:prstTxWarp>
          </a:bodyPr>
          <a:lstStyle>
            <a:lvl1pPr algn="l" defTabSz="927100">
              <a:defRPr sz="1200">
                <a:solidFill>
                  <a:schemeClr val="tx1"/>
                </a:solidFill>
                <a:latin typeface="Times New Roman" pitchFamily="18" charset="0"/>
              </a:defRPr>
            </a:lvl1pPr>
          </a:lstStyle>
          <a:p>
            <a:pPr>
              <a:defRPr/>
            </a:pPr>
            <a:endParaRPr lang="en-US"/>
          </a:p>
        </p:txBody>
      </p:sp>
      <p:sp>
        <p:nvSpPr>
          <p:cNvPr id="5125" name="Rectangle 5"/>
          <p:cNvSpPr>
            <a:spLocks noGrp="1" noChangeArrowheads="1"/>
          </p:cNvSpPr>
          <p:nvPr>
            <p:ph type="sldNum" sz="quarter" idx="3"/>
          </p:nvPr>
        </p:nvSpPr>
        <p:spPr bwMode="auto">
          <a:xfrm>
            <a:off x="3971925" y="8902700"/>
            <a:ext cx="3038475" cy="469900"/>
          </a:xfrm>
          <a:prstGeom prst="rect">
            <a:avLst/>
          </a:prstGeom>
          <a:noFill/>
          <a:ln w="9525">
            <a:noFill/>
            <a:miter lim="800000"/>
            <a:headEnd/>
            <a:tailEnd/>
          </a:ln>
          <a:effectLst/>
        </p:spPr>
        <p:txBody>
          <a:bodyPr vert="horz" wrap="square" lIns="92688" tIns="46344" rIns="92688" bIns="46344" numCol="1" anchor="b" anchorCtr="0" compatLnSpc="1">
            <a:prstTxWarp prst="textNoShape">
              <a:avLst/>
            </a:prstTxWarp>
          </a:bodyPr>
          <a:lstStyle>
            <a:lvl1pPr algn="r" defTabSz="927100">
              <a:defRPr sz="1200">
                <a:solidFill>
                  <a:schemeClr val="tx1"/>
                </a:solidFill>
                <a:latin typeface="Times New Roman" pitchFamily="18" charset="0"/>
              </a:defRPr>
            </a:lvl1pPr>
          </a:lstStyle>
          <a:p>
            <a:pPr>
              <a:defRPr/>
            </a:pPr>
            <a:fld id="{608F0806-D6E8-4A38-8428-375C1B9E38E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4"/>
          <p:cNvSpPr>
            <a:spLocks noGrp="1" noRot="1" noChangeAspect="1" noChangeArrowheads="1" noTextEdit="1"/>
          </p:cNvSpPr>
          <p:nvPr>
            <p:ph type="sldImg" idx="2"/>
          </p:nvPr>
        </p:nvSpPr>
        <p:spPr bwMode="auto">
          <a:xfrm>
            <a:off x="909638" y="446088"/>
            <a:ext cx="5197475" cy="4016375"/>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292100" y="4686300"/>
            <a:ext cx="6426200" cy="4449763"/>
          </a:xfrm>
          <a:prstGeom prst="rect">
            <a:avLst/>
          </a:prstGeom>
          <a:noFill/>
          <a:ln w="9525">
            <a:noFill/>
            <a:miter lim="800000"/>
            <a:headEnd/>
            <a:tailEnd/>
          </a:ln>
          <a:effectLst/>
        </p:spPr>
        <p:txBody>
          <a:bodyPr vert="horz" wrap="square" lIns="92688" tIns="46344" rIns="92688" bIns="46344" numCol="1" anchor="t" anchorCtr="0" compatLnSpc="1">
            <a:prstTxWarp prst="textNoShape">
              <a:avLst/>
            </a:prstTxWarp>
          </a:bodyPr>
          <a:lstStyle/>
          <a:p>
            <a:pPr lvl="0"/>
            <a:r>
              <a:rPr lang="en-US" noProof="0" smtClean="0"/>
              <a:t>Click to edit Master text styles</a:t>
            </a:r>
          </a:p>
        </p:txBody>
      </p:sp>
      <p:sp>
        <p:nvSpPr>
          <p:cNvPr id="45066" name="Rectangle 10"/>
          <p:cNvSpPr>
            <a:spLocks noGrp="1" noChangeArrowheads="1"/>
          </p:cNvSpPr>
          <p:nvPr>
            <p:ph type="dt" idx="1"/>
          </p:nvPr>
        </p:nvSpPr>
        <p:spPr bwMode="auto">
          <a:xfrm>
            <a:off x="3679825" y="147638"/>
            <a:ext cx="3038475" cy="223837"/>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r" defTabSz="884238">
              <a:defRPr sz="700">
                <a:solidFill>
                  <a:schemeClr val="tx1"/>
                </a:solidFill>
                <a:latin typeface="Times New Roman" pitchFamily="18" charset="0"/>
              </a:defRPr>
            </a:lvl1pPr>
          </a:lstStyle>
          <a:p>
            <a:pPr>
              <a:defRPr/>
            </a:pPr>
            <a:fld id="{02073AAF-70DC-43DC-8113-2407C75CF5EE}" type="datetime8">
              <a:rPr lang="en-US"/>
              <a:pPr>
                <a:defRPr/>
              </a:pPr>
              <a:t>12/7/2012 2:50 PM</a:t>
            </a:fld>
            <a:endParaRPr 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0"/>
          <p:cNvSpPr>
            <a:spLocks noGrp="1" noChangeArrowheads="1"/>
          </p:cNvSpPr>
          <p:nvPr>
            <p:ph type="dt" sz="quarter" idx="1"/>
          </p:nvPr>
        </p:nvSpPr>
        <p:spPr>
          <a:noFill/>
        </p:spPr>
        <p:txBody>
          <a:bodyPr/>
          <a:lstStyle/>
          <a:p>
            <a:fld id="{3FE92AA2-6EF3-41B8-BEED-30BC78CA7E4B}" type="datetime8">
              <a:rPr lang="en-US" smtClean="0"/>
              <a:pPr/>
              <a:t>12/7/2012 2:50 PM</a:t>
            </a:fld>
            <a:endParaRPr lang="en-US" smtClean="0"/>
          </a:p>
        </p:txBody>
      </p:sp>
      <p:sp>
        <p:nvSpPr>
          <p:cNvPr id="8194" name="Rectangle 2"/>
          <p:cNvSpPr>
            <a:spLocks noGrp="1" noRot="1" noChangeAspect="1" noChangeArrowheads="1" noTextEdit="1"/>
          </p:cNvSpPr>
          <p:nvPr>
            <p:ph type="sldImg"/>
          </p:nvPr>
        </p:nvSpPr>
        <p:spPr>
          <a:xfrm>
            <a:off x="908050" y="446088"/>
            <a:ext cx="5197475" cy="4016375"/>
          </a:xfrm>
          <a:ln/>
        </p:spPr>
      </p:sp>
      <p:sp>
        <p:nvSpPr>
          <p:cNvPr id="8195"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0"/>
          <p:cNvSpPr>
            <a:spLocks noGrp="1" noChangeArrowheads="1"/>
          </p:cNvSpPr>
          <p:nvPr>
            <p:ph type="dt" sz="quarter" idx="1"/>
          </p:nvPr>
        </p:nvSpPr>
        <p:spPr>
          <a:noFill/>
        </p:spPr>
        <p:txBody>
          <a:bodyPr/>
          <a:lstStyle/>
          <a:p>
            <a:fld id="{6FBFF884-9EB3-4EBF-952E-21E38B280839}" type="datetime8">
              <a:rPr lang="en-US" smtClean="0"/>
              <a:pPr/>
              <a:t>12/7/2012 2:50 PM</a:t>
            </a:fld>
            <a:endParaRPr lang="en-US" smtClean="0"/>
          </a:p>
        </p:txBody>
      </p:sp>
      <p:sp>
        <p:nvSpPr>
          <p:cNvPr id="10242" name="Rectangle 10"/>
          <p:cNvSpPr txBox="1">
            <a:spLocks noGrp="1" noChangeArrowheads="1"/>
          </p:cNvSpPr>
          <p:nvPr/>
        </p:nvSpPr>
        <p:spPr bwMode="auto">
          <a:xfrm>
            <a:off x="3679825" y="146050"/>
            <a:ext cx="3038475" cy="227013"/>
          </a:xfrm>
          <a:prstGeom prst="rect">
            <a:avLst/>
          </a:prstGeom>
          <a:noFill/>
          <a:ln w="9525">
            <a:noFill/>
            <a:miter lim="800000"/>
            <a:headEnd/>
            <a:tailEnd/>
          </a:ln>
        </p:spPr>
        <p:txBody>
          <a:bodyPr wrap="none" lIns="0" tIns="0" rIns="0" bIns="0"/>
          <a:lstStyle/>
          <a:p>
            <a:pPr algn="r" defTabSz="898525"/>
            <a:fld id="{FA1EDCC0-051A-44D6-87C6-1B61053685DF}" type="datetime8">
              <a:rPr lang="en-US" sz="700">
                <a:solidFill>
                  <a:schemeClr val="tx1"/>
                </a:solidFill>
                <a:latin typeface="Times New Roman" pitchFamily="18" charset="0"/>
              </a:rPr>
              <a:pPr algn="r" defTabSz="898525"/>
              <a:t>12/7/2012 2:50 PM</a:t>
            </a:fld>
            <a:endParaRPr lang="en-US" sz="700">
              <a:solidFill>
                <a:schemeClr val="tx1"/>
              </a:solidFill>
              <a:latin typeface="Times New Roman" pitchFamily="18" charset="0"/>
            </a:endParaRPr>
          </a:p>
        </p:txBody>
      </p:sp>
      <p:sp>
        <p:nvSpPr>
          <p:cNvPr id="10243" name="Rectangle 2"/>
          <p:cNvSpPr>
            <a:spLocks noGrp="1" noRot="1" noChangeAspect="1" noChangeArrowheads="1" noTextEdit="1"/>
          </p:cNvSpPr>
          <p:nvPr>
            <p:ph type="sldImg"/>
          </p:nvPr>
        </p:nvSpPr>
        <p:spPr>
          <a:xfrm>
            <a:off x="911225" y="446088"/>
            <a:ext cx="5197475" cy="4017962"/>
          </a:xfrm>
          <a:ln/>
        </p:spPr>
      </p:sp>
      <p:sp>
        <p:nvSpPr>
          <p:cNvPr id="10244" name="Rectangle 3"/>
          <p:cNvSpPr>
            <a:spLocks noGrp="1" noChangeArrowheads="1"/>
          </p:cNvSpPr>
          <p:nvPr>
            <p:ph type="body" idx="1"/>
          </p:nvPr>
        </p:nvSpPr>
        <p:spPr>
          <a:xfrm>
            <a:off x="290513" y="4686300"/>
            <a:ext cx="6429375" cy="4446588"/>
          </a:xfrm>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0"/>
          <p:cNvSpPr>
            <a:spLocks noGrp="1" noChangeArrowheads="1"/>
          </p:cNvSpPr>
          <p:nvPr>
            <p:ph type="dt" sz="quarter" idx="1"/>
          </p:nvPr>
        </p:nvSpPr>
        <p:spPr>
          <a:noFill/>
        </p:spPr>
        <p:txBody>
          <a:bodyPr/>
          <a:lstStyle/>
          <a:p>
            <a:fld id="{0AB11A78-FC42-41EF-AF6F-A1DE06339316}" type="datetime8">
              <a:rPr lang="en-US" smtClean="0"/>
              <a:pPr/>
              <a:t>12/7/2012 2:50 PM</a:t>
            </a:fld>
            <a:endParaRPr lang="en-US" smtClean="0"/>
          </a:p>
        </p:txBody>
      </p:sp>
      <p:sp>
        <p:nvSpPr>
          <p:cNvPr id="12290" name="Rectangle 2"/>
          <p:cNvSpPr>
            <a:spLocks noGrp="1" noRot="1" noChangeAspect="1" noChangeArrowheads="1" noTextEdit="1"/>
          </p:cNvSpPr>
          <p:nvPr>
            <p:ph type="sldImg"/>
          </p:nvPr>
        </p:nvSpPr>
        <p:spPr>
          <a:xfrm>
            <a:off x="908050" y="446088"/>
            <a:ext cx="5197475" cy="4016375"/>
          </a:xfrm>
          <a:ln/>
        </p:spPr>
      </p:sp>
      <p:sp>
        <p:nvSpPr>
          <p:cNvPr id="12291"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0"/>
          <p:cNvSpPr>
            <a:spLocks noGrp="1" noChangeArrowheads="1"/>
          </p:cNvSpPr>
          <p:nvPr>
            <p:ph type="dt" sz="quarter" idx="1"/>
          </p:nvPr>
        </p:nvSpPr>
        <p:spPr>
          <a:noFill/>
        </p:spPr>
        <p:txBody>
          <a:bodyPr/>
          <a:lstStyle/>
          <a:p>
            <a:fld id="{BF93E353-CC90-4BC5-8F55-2915FE7C7C45}" type="datetime8">
              <a:rPr lang="en-US" smtClean="0"/>
              <a:pPr/>
              <a:t>12/7/2012 2:50 PM</a:t>
            </a:fld>
            <a:endParaRPr lang="en-US" smtClean="0"/>
          </a:p>
        </p:txBody>
      </p:sp>
      <p:sp>
        <p:nvSpPr>
          <p:cNvPr id="16386" name="Rectangle 2"/>
          <p:cNvSpPr>
            <a:spLocks noGrp="1" noRot="1" noChangeAspect="1" noChangeArrowheads="1" noTextEdit="1"/>
          </p:cNvSpPr>
          <p:nvPr>
            <p:ph type="sldImg"/>
          </p:nvPr>
        </p:nvSpPr>
        <p:spPr>
          <a:xfrm>
            <a:off x="908050" y="446088"/>
            <a:ext cx="5197475" cy="4016375"/>
          </a:xfrm>
          <a:ln/>
        </p:spPr>
      </p:sp>
      <p:sp>
        <p:nvSpPr>
          <p:cNvPr id="16387"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88AE56"/>
        </a:solidFill>
        <a:effectLst/>
      </p:bgPr>
    </p:bg>
    <p:spTree>
      <p:nvGrpSpPr>
        <p:cNvPr id="1" name=""/>
        <p:cNvGrpSpPr/>
        <p:nvPr/>
      </p:nvGrpSpPr>
      <p:grpSpPr>
        <a:xfrm>
          <a:off x="0" y="0"/>
          <a:ext cx="0" cy="0"/>
          <a:chOff x="0" y="0"/>
          <a:chExt cx="0" cy="0"/>
        </a:xfrm>
      </p:grpSpPr>
      <p:sp>
        <p:nvSpPr>
          <p:cNvPr id="4" name="Rectangle 10"/>
          <p:cNvSpPr>
            <a:spLocks noChangeArrowheads="1"/>
          </p:cNvSpPr>
          <p:nvPr/>
        </p:nvSpPr>
        <p:spPr bwMode="white">
          <a:xfrm>
            <a:off x="0" y="0"/>
            <a:ext cx="10058400" cy="7772400"/>
          </a:xfrm>
          <a:prstGeom prst="rect">
            <a:avLst/>
          </a:prstGeom>
          <a:solidFill>
            <a:srgbClr val="FFFFFF"/>
          </a:solidFill>
          <a:ln w="9525">
            <a:noFill/>
            <a:miter lim="800000"/>
            <a:headEnd/>
            <a:tailEnd/>
          </a:ln>
          <a:effectLst/>
        </p:spPr>
        <p:txBody>
          <a:bodyPr wrap="none" lIns="18288" tIns="18288" rIns="18288" bIns="18288" anchor="ctr"/>
          <a:lstStyle/>
          <a:p>
            <a:pPr algn="ctr">
              <a:defRPr/>
            </a:pPr>
            <a:endParaRPr lang="en-US"/>
          </a:p>
        </p:txBody>
      </p:sp>
      <p:pic>
        <p:nvPicPr>
          <p:cNvPr id="5" name="Picture 164" descr="Bar_Bevel_2C_V"/>
          <p:cNvPicPr>
            <a:picLocks noChangeAspect="1" noChangeArrowheads="1"/>
          </p:cNvPicPr>
          <p:nvPr userDrawn="1">
            <p:custDataLst>
              <p:tags r:id="rId1"/>
            </p:custDataLst>
          </p:nvPr>
        </p:nvPicPr>
        <p:blipFill>
          <a:blip r:embed="rId4"/>
          <a:srcRect/>
          <a:stretch>
            <a:fillRect/>
          </a:stretch>
        </p:blipFill>
        <p:spPr bwMode="auto">
          <a:xfrm>
            <a:off x="749300" y="895350"/>
            <a:ext cx="2286000" cy="407988"/>
          </a:xfrm>
          <a:prstGeom prst="rect">
            <a:avLst/>
          </a:prstGeom>
          <a:noFill/>
          <a:ln w="9525">
            <a:noFill/>
            <a:miter lim="800000"/>
            <a:headEnd/>
            <a:tailEnd/>
          </a:ln>
        </p:spPr>
      </p:pic>
      <p:sp>
        <p:nvSpPr>
          <p:cNvPr id="6146" name="Rectangle 2"/>
          <p:cNvSpPr>
            <a:spLocks noGrp="1" noChangeArrowheads="1"/>
          </p:cNvSpPr>
          <p:nvPr>
            <p:ph type="ctrTitle"/>
          </p:nvPr>
        </p:nvSpPr>
        <p:spPr bwMode="gray">
          <a:xfrm>
            <a:off x="1219200" y="1979613"/>
            <a:ext cx="8153400" cy="2211387"/>
          </a:xfrm>
          <a:ln algn="ctr"/>
        </p:spPr>
        <p:txBody>
          <a:bodyPr tIns="0" bIns="0"/>
          <a:lstStyle>
            <a:lvl1pPr>
              <a:lnSpc>
                <a:spcPct val="90000"/>
              </a:lnSpc>
              <a:defRPr sz="3400">
                <a:solidFill>
                  <a:schemeClr val="tx1"/>
                </a:solidFill>
              </a:defRPr>
            </a:lvl1pPr>
          </a:lstStyle>
          <a:p>
            <a:r>
              <a:rPr lang="en-US" smtClean="0"/>
              <a:t>Click to edit Master title style</a:t>
            </a:r>
            <a:endParaRPr lang="en-US"/>
          </a:p>
        </p:txBody>
      </p:sp>
      <p:sp>
        <p:nvSpPr>
          <p:cNvPr id="6147" name="Rectangle 3"/>
          <p:cNvSpPr>
            <a:spLocks noGrp="1" noChangeArrowheads="1"/>
          </p:cNvSpPr>
          <p:nvPr>
            <p:ph type="subTitle" idx="1"/>
          </p:nvPr>
        </p:nvSpPr>
        <p:spPr bwMode="gray">
          <a:xfrm>
            <a:off x="1219200" y="4191000"/>
            <a:ext cx="8153400" cy="1279525"/>
          </a:xfrm>
          <a:prstGeom prst="rect">
            <a:avLst/>
          </a:prstGeom>
        </p:spPr>
        <p:txBody>
          <a:bodyPr tIns="0" bIns="0"/>
          <a:lstStyle>
            <a:lvl1pPr marL="0" indent="0">
              <a:lnSpc>
                <a:spcPct val="125000"/>
              </a:lnSpc>
              <a:spcBef>
                <a:spcPct val="0"/>
              </a:spcBef>
              <a:buClr>
                <a:schemeClr val="tx2"/>
              </a:buClr>
              <a:buFont typeface="Wingdings 2" pitchFamily="18" charset="2"/>
              <a:buNone/>
              <a:defRPr sz="2000">
                <a:solidFill>
                  <a:schemeClr val="tx2"/>
                </a:solidFill>
              </a:defRPr>
            </a:lvl1pPr>
          </a:lstStyle>
          <a:p>
            <a:r>
              <a:rPr lang="en-US" smtClean="0"/>
              <a:t>Click to edit Master subtitle style</a:t>
            </a:r>
            <a:endParaRPr lang="en-US"/>
          </a:p>
        </p:txBody>
      </p:sp>
      <p:sp>
        <p:nvSpPr>
          <p:cNvPr id="6" name="Rectangle 126"/>
          <p:cNvSpPr>
            <a:spLocks noGrp="1" noChangeArrowheads="1"/>
          </p:cNvSpPr>
          <p:nvPr>
            <p:ph type="sldNum" sz="quarter" idx="10"/>
            <p:custDataLst>
              <p:tags r:id="rId2"/>
            </p:custDataLst>
          </p:nvPr>
        </p:nvSpPr>
        <p:spPr/>
        <p:txBody>
          <a:bodyPr/>
          <a:lstStyle>
            <a:lvl1pPr>
              <a:defRPr/>
            </a:lvl1pPr>
          </a:lstStyle>
          <a:p>
            <a:pPr>
              <a:defRPr/>
            </a:pPr>
            <a:fld id="{89989303-A5A8-483C-9BD7-CE7D515EA9C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5"/>
          <p:cNvSpPr>
            <a:spLocks noGrp="1"/>
          </p:cNvSpPr>
          <p:nvPr>
            <p:ph type="body" sz="quarter" idx="11"/>
          </p:nvPr>
        </p:nvSpPr>
        <p:spPr>
          <a:xfrm>
            <a:off x="685800" y="1676400"/>
            <a:ext cx="8686800" cy="5029200"/>
          </a:xfrm>
        </p:spPr>
        <p:txBody>
          <a:bodyPr/>
          <a:lstStyle>
            <a:lvl1pPr>
              <a:spcBef>
                <a:spcPts val="1008"/>
              </a:spcBef>
              <a:defRPr/>
            </a:lvl1pPr>
            <a:lvl2pPr>
              <a:spcBef>
                <a:spcPts val="336"/>
              </a:spcBef>
              <a:defRPr/>
            </a:lvl2pPr>
            <a:lvl3pPr>
              <a:spcBef>
                <a:spcPts val="336"/>
              </a:spcBef>
              <a:defRPr/>
            </a:lvl3pPr>
            <a:lvl4pPr>
              <a:spcBef>
                <a:spcPts val="336"/>
              </a:spcBef>
              <a:defRPr/>
            </a:lvl4pPr>
            <a:lvl5pPr>
              <a:spcBef>
                <a:spcPts val="336"/>
              </a:spcBef>
              <a:defRPr baseline="0"/>
            </a:lvl5pPr>
            <a:lvl6pPr>
              <a:spcBef>
                <a:spcPts val="336"/>
              </a:spcBef>
              <a:defRPr/>
            </a:lvl6pPr>
            <a:lvl7pPr>
              <a:spcBef>
                <a:spcPts val="336"/>
              </a:spcBef>
              <a:defRPr/>
            </a:lvl7pPr>
            <a:lvl8pPr>
              <a:spcBef>
                <a:spcPts val="336"/>
              </a:spcBef>
              <a:defRPr/>
            </a:lvl8pPr>
            <a:lvl9pPr>
              <a:spcBef>
                <a:spcPts val="336"/>
              </a:spcBef>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3"/>
          <p:cNvSpPr>
            <a:spLocks noGrp="1" noChangeArrowheads="1"/>
          </p:cNvSpPr>
          <p:nvPr>
            <p:ph type="sldNum" sz="quarter" idx="12"/>
            <p:custDataLst>
              <p:tags r:id="rId1"/>
            </p:custDataLst>
          </p:nvPr>
        </p:nvSpPr>
        <p:spPr>
          <a:ln/>
        </p:spPr>
        <p:txBody>
          <a:bodyPr/>
          <a:lstStyle>
            <a:lvl1pPr>
              <a:defRPr/>
            </a:lvl1pPr>
          </a:lstStyle>
          <a:p>
            <a:pPr>
              <a:defRPr/>
            </a:pPr>
            <a:fld id="{66C28D41-9BB0-48E2-A55E-E5964BDE866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custDataLst>
              <p:tags r:id="rId1"/>
            </p:custDataLst>
          </p:nvPr>
        </p:nvSpPr>
        <p:spPr/>
        <p:txBody>
          <a:bodyPr/>
          <a:lstStyle>
            <a:lvl1pPr>
              <a:defRPr/>
            </a:lvl1pPr>
          </a:lstStyle>
          <a:p>
            <a:pPr>
              <a:defRPr/>
            </a:pPr>
            <a:fld id="{A3A06BD1-1792-4314-84F5-9D618D84FDA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10" Type="http://schemas.openxmlformats.org/officeDocument/2006/relationships/image" Target="../media/image1.png"/><Relationship Id="rId4" Type="http://schemas.openxmlformats.org/officeDocument/2006/relationships/theme" Target="../theme/theme1.xml"/><Relationship Id="rId9"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custDataLst>
              <p:tags r:id="rId5"/>
            </p:custDataLst>
          </p:nvPr>
        </p:nvSpPr>
        <p:spPr bwMode="white">
          <a:xfrm flipV="1">
            <a:off x="0" y="7000875"/>
            <a:ext cx="10058400" cy="776288"/>
          </a:xfrm>
          <a:prstGeom prst="rect">
            <a:avLst/>
          </a:prstGeom>
          <a:solidFill>
            <a:srgbClr val="FFFFFF"/>
          </a:solidFill>
          <a:ln w="19050">
            <a:noFill/>
            <a:miter lim="800000"/>
            <a:headEnd/>
            <a:tailEnd/>
          </a:ln>
          <a:effectLst/>
        </p:spPr>
        <p:txBody>
          <a:bodyPr wrap="none" anchor="ctr"/>
          <a:lstStyle/>
          <a:p>
            <a:pPr algn="ctr">
              <a:defRPr/>
            </a:pPr>
            <a:endParaRPr lang="en-US"/>
          </a:p>
        </p:txBody>
      </p:sp>
      <p:sp>
        <p:nvSpPr>
          <p:cNvPr id="1171" name="Rectangle 147"/>
          <p:cNvSpPr>
            <a:spLocks noChangeArrowheads="1"/>
          </p:cNvSpPr>
          <p:nvPr/>
        </p:nvSpPr>
        <p:spPr bwMode="hidden">
          <a:xfrm>
            <a:off x="0" y="0"/>
            <a:ext cx="10058400" cy="1079500"/>
          </a:xfrm>
          <a:prstGeom prst="rect">
            <a:avLst/>
          </a:prstGeom>
          <a:solidFill>
            <a:schemeClr val="accent2"/>
          </a:solidFill>
          <a:ln w="9525">
            <a:noFill/>
            <a:miter lim="800000"/>
            <a:headEnd/>
            <a:tailEnd/>
          </a:ln>
          <a:effectLst/>
        </p:spPr>
        <p:txBody>
          <a:bodyPr wrap="none" lIns="0" tIns="0" rIns="18288" bIns="18288" anchor="ctr"/>
          <a:lstStyle/>
          <a:p>
            <a:pPr algn="ctr">
              <a:defRPr/>
            </a:pPr>
            <a:endParaRPr lang="en-US"/>
          </a:p>
        </p:txBody>
      </p:sp>
      <p:sp>
        <p:nvSpPr>
          <p:cNvPr id="1032" name="Line 8"/>
          <p:cNvSpPr>
            <a:spLocks noChangeShapeType="1"/>
          </p:cNvSpPr>
          <p:nvPr/>
        </p:nvSpPr>
        <p:spPr bwMode="auto">
          <a:xfrm>
            <a:off x="685800" y="7010400"/>
            <a:ext cx="8686800" cy="0"/>
          </a:xfrm>
          <a:prstGeom prst="line">
            <a:avLst/>
          </a:prstGeom>
          <a:noFill/>
          <a:ln w="9525">
            <a:solidFill>
              <a:schemeClr val="hlink"/>
            </a:solidFill>
            <a:round/>
            <a:headEnd/>
            <a:tailEnd/>
          </a:ln>
          <a:effectLst/>
        </p:spPr>
        <p:txBody>
          <a:bodyPr wrap="none" anchor="ctr"/>
          <a:lstStyle/>
          <a:p>
            <a:pPr algn="ctr">
              <a:defRPr/>
            </a:pPr>
            <a:endParaRPr lang="en-US"/>
          </a:p>
        </p:txBody>
      </p:sp>
      <p:sp>
        <p:nvSpPr>
          <p:cNvPr id="1037" name="Rectangle 13"/>
          <p:cNvSpPr>
            <a:spLocks noGrp="1" noChangeArrowheads="1"/>
          </p:cNvSpPr>
          <p:nvPr>
            <p:ph type="sldNum" sz="quarter" idx="4"/>
            <p:custDataLst>
              <p:tags r:id="rId6"/>
            </p:custDataLst>
          </p:nvPr>
        </p:nvSpPr>
        <p:spPr bwMode="auto">
          <a:xfrm>
            <a:off x="4013200" y="7253288"/>
            <a:ext cx="2057400" cy="404812"/>
          </a:xfrm>
          <a:prstGeom prst="rect">
            <a:avLst/>
          </a:prstGeom>
          <a:noFill/>
          <a:ln w="9525">
            <a:noFill/>
            <a:miter lim="800000"/>
            <a:headEnd/>
            <a:tailEnd/>
          </a:ln>
          <a:effectLst/>
        </p:spPr>
        <p:txBody>
          <a:bodyPr vert="horz" wrap="square" lIns="0" tIns="0" rIns="18288" bIns="18288" numCol="1" anchor="t" anchorCtr="0" compatLnSpc="1">
            <a:prstTxWarp prst="textNoShape">
              <a:avLst/>
            </a:prstTxWarp>
          </a:bodyPr>
          <a:lstStyle>
            <a:lvl1pPr algn="ctr">
              <a:defRPr sz="1200">
                <a:solidFill>
                  <a:schemeClr val="hlink"/>
                </a:solidFill>
              </a:defRPr>
            </a:lvl1pPr>
          </a:lstStyle>
          <a:p>
            <a:pPr>
              <a:defRPr/>
            </a:pPr>
            <a:fld id="{875C5D74-8959-43A3-AFE7-8FAD4AB2F2BB}" type="slidenum">
              <a:rPr lang="en-US"/>
              <a:pPr>
                <a:defRPr/>
              </a:pPr>
              <a:t>‹#›</a:t>
            </a:fld>
            <a:endParaRPr lang="en-US"/>
          </a:p>
        </p:txBody>
      </p:sp>
      <p:sp>
        <p:nvSpPr>
          <p:cNvPr id="1030" name="Rectangle 145"/>
          <p:cNvSpPr>
            <a:spLocks noGrp="1" noChangeArrowheads="1"/>
          </p:cNvSpPr>
          <p:nvPr>
            <p:ph type="title"/>
            <p:custDataLst>
              <p:tags r:id="rId7"/>
            </p:custDataLst>
          </p:nvPr>
        </p:nvSpPr>
        <p:spPr bwMode="auto">
          <a:xfrm>
            <a:off x="685800" y="533400"/>
            <a:ext cx="8686800" cy="533400"/>
          </a:xfrm>
          <a:prstGeom prst="rect">
            <a:avLst/>
          </a:prstGeom>
          <a:noFill/>
          <a:ln w="9525">
            <a:noFill/>
            <a:miter lim="800000"/>
            <a:headEnd/>
            <a:tailEnd/>
          </a:ln>
        </p:spPr>
        <p:txBody>
          <a:bodyPr vert="horz" wrap="square" lIns="0" tIns="50941" rIns="0" bIns="50941" numCol="1" anchor="b" anchorCtr="0" compatLnSpc="1">
            <a:prstTxWarp prst="textNoShape">
              <a:avLst/>
            </a:prstTxWarp>
          </a:bodyPr>
          <a:lstStyle/>
          <a:p>
            <a:pPr lvl="0"/>
            <a:r>
              <a:rPr lang="en-US" smtClean="0"/>
              <a:t>Click to edit Master title style</a:t>
            </a:r>
          </a:p>
        </p:txBody>
      </p:sp>
      <p:sp>
        <p:nvSpPr>
          <p:cNvPr id="1170" name="Line 146"/>
          <p:cNvSpPr>
            <a:spLocks noChangeShapeType="1"/>
          </p:cNvSpPr>
          <p:nvPr/>
        </p:nvSpPr>
        <p:spPr bwMode="auto">
          <a:xfrm>
            <a:off x="685800" y="1066800"/>
            <a:ext cx="8683625" cy="0"/>
          </a:xfrm>
          <a:prstGeom prst="line">
            <a:avLst/>
          </a:prstGeom>
          <a:noFill/>
          <a:ln w="9525">
            <a:solidFill>
              <a:schemeClr val="tx2"/>
            </a:solidFill>
            <a:round/>
            <a:headEnd/>
            <a:tailEnd/>
          </a:ln>
          <a:effectLst/>
        </p:spPr>
        <p:txBody>
          <a:bodyPr wrap="none" anchor="ctr"/>
          <a:lstStyle/>
          <a:p>
            <a:pPr algn="ctr">
              <a:defRPr/>
            </a:pPr>
            <a:endParaRPr lang="en-US"/>
          </a:p>
        </p:txBody>
      </p:sp>
      <p:sp>
        <p:nvSpPr>
          <p:cNvPr id="2" name="Text Placeholder 17"/>
          <p:cNvSpPr>
            <a:spLocks noGrp="1"/>
          </p:cNvSpPr>
          <p:nvPr>
            <p:ph type="body" idx="1"/>
          </p:nvPr>
        </p:nvSpPr>
        <p:spPr bwMode="auto">
          <a:xfrm>
            <a:off x="685800" y="1676400"/>
            <a:ext cx="8686800" cy="502920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33" name="Group 190"/>
          <p:cNvGrpSpPr>
            <a:grpSpLocks/>
          </p:cNvGrpSpPr>
          <p:nvPr>
            <p:custDataLst>
              <p:tags r:id="rId8"/>
            </p:custDataLst>
          </p:nvPr>
        </p:nvGrpSpPr>
        <p:grpSpPr bwMode="auto">
          <a:xfrm>
            <a:off x="0" y="7031038"/>
            <a:ext cx="3962400" cy="685800"/>
            <a:chOff x="0" y="4429"/>
            <a:chExt cx="2496" cy="432"/>
          </a:xfrm>
        </p:grpSpPr>
        <p:sp>
          <p:nvSpPr>
            <p:cNvPr id="13" name="Rectangle 191"/>
            <p:cNvSpPr>
              <a:spLocks noChangeArrowheads="1"/>
            </p:cNvSpPr>
            <p:nvPr userDrawn="1">
              <p:custDataLst>
                <p:tags r:id="rId9"/>
              </p:custDataLst>
            </p:nvPr>
          </p:nvSpPr>
          <p:spPr bwMode="white">
            <a:xfrm flipV="1">
              <a:off x="0" y="4429"/>
              <a:ext cx="2496" cy="432"/>
            </a:xfrm>
            <a:prstGeom prst="rect">
              <a:avLst/>
            </a:prstGeom>
            <a:solidFill>
              <a:srgbClr val="FFFFFF"/>
            </a:solidFill>
            <a:ln w="19050">
              <a:noFill/>
              <a:miter lim="800000"/>
              <a:headEnd/>
              <a:tailEnd/>
            </a:ln>
            <a:effectLst/>
          </p:spPr>
          <p:txBody>
            <a:bodyPr rot="10800000" wrap="none" anchor="ctr"/>
            <a:lstStyle/>
            <a:p>
              <a:pPr algn="ctr">
                <a:defRPr/>
              </a:pPr>
              <a:endParaRPr lang="en-US">
                <a:latin typeface="Times New Roman" pitchFamily="18" charset="0"/>
              </a:endParaRPr>
            </a:p>
          </p:txBody>
        </p:sp>
        <p:pic>
          <p:nvPicPr>
            <p:cNvPr id="1035" name="Picture 192" descr="Bar_Bevel_2C_V"/>
            <p:cNvPicPr>
              <a:picLocks noChangeAspect="1" noChangeArrowheads="1"/>
            </p:cNvPicPr>
            <p:nvPr userDrawn="1"/>
          </p:nvPicPr>
          <p:blipFill>
            <a:blip r:embed="rId10"/>
            <a:srcRect/>
            <a:stretch>
              <a:fillRect/>
            </a:stretch>
          </p:blipFill>
          <p:spPr bwMode="auto">
            <a:xfrm>
              <a:off x="431" y="4519"/>
              <a:ext cx="1036" cy="185"/>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52" r:id="rId1"/>
    <p:sldLayoutId id="2147483651" r:id="rId2"/>
    <p:sldLayoutId id="2147483653" r:id="rId3"/>
  </p:sldLayoutIdLst>
  <p:txStyles>
    <p:titleStyle>
      <a:lvl1pPr algn="l" defTabSz="1019175" rtl="0" fontAlgn="base">
        <a:lnSpc>
          <a:spcPct val="80000"/>
        </a:lnSpc>
        <a:spcBef>
          <a:spcPct val="0"/>
        </a:spcBef>
        <a:spcAft>
          <a:spcPct val="0"/>
        </a:spcAft>
        <a:defRPr sz="2800">
          <a:solidFill>
            <a:schemeClr val="hlink"/>
          </a:solidFill>
          <a:latin typeface="+mj-lt"/>
          <a:ea typeface="+mj-ea"/>
          <a:cs typeface="+mj-cs"/>
        </a:defRPr>
      </a:lvl1pPr>
      <a:lvl2pPr algn="l" defTabSz="1019175" rtl="0" fontAlgn="base">
        <a:lnSpc>
          <a:spcPct val="80000"/>
        </a:lnSpc>
        <a:spcBef>
          <a:spcPct val="0"/>
        </a:spcBef>
        <a:spcAft>
          <a:spcPct val="0"/>
        </a:spcAft>
        <a:defRPr sz="2800">
          <a:solidFill>
            <a:schemeClr val="hlink"/>
          </a:solidFill>
          <a:latin typeface="Arial" charset="0"/>
          <a:cs typeface="Arial" charset="0"/>
        </a:defRPr>
      </a:lvl2pPr>
      <a:lvl3pPr algn="l" defTabSz="1019175" rtl="0" fontAlgn="base">
        <a:lnSpc>
          <a:spcPct val="80000"/>
        </a:lnSpc>
        <a:spcBef>
          <a:spcPct val="0"/>
        </a:spcBef>
        <a:spcAft>
          <a:spcPct val="0"/>
        </a:spcAft>
        <a:defRPr sz="2800">
          <a:solidFill>
            <a:schemeClr val="hlink"/>
          </a:solidFill>
          <a:latin typeface="Arial" charset="0"/>
          <a:cs typeface="Arial" charset="0"/>
        </a:defRPr>
      </a:lvl3pPr>
      <a:lvl4pPr algn="l" defTabSz="1019175" rtl="0" fontAlgn="base">
        <a:lnSpc>
          <a:spcPct val="80000"/>
        </a:lnSpc>
        <a:spcBef>
          <a:spcPct val="0"/>
        </a:spcBef>
        <a:spcAft>
          <a:spcPct val="0"/>
        </a:spcAft>
        <a:defRPr sz="2800">
          <a:solidFill>
            <a:schemeClr val="hlink"/>
          </a:solidFill>
          <a:latin typeface="Arial" charset="0"/>
          <a:cs typeface="Arial" charset="0"/>
        </a:defRPr>
      </a:lvl4pPr>
      <a:lvl5pPr algn="l" defTabSz="1019175" rtl="0" fontAlgn="base">
        <a:lnSpc>
          <a:spcPct val="80000"/>
        </a:lnSpc>
        <a:spcBef>
          <a:spcPct val="0"/>
        </a:spcBef>
        <a:spcAft>
          <a:spcPct val="0"/>
        </a:spcAft>
        <a:defRPr sz="2800">
          <a:solidFill>
            <a:schemeClr val="hlink"/>
          </a:solidFill>
          <a:latin typeface="Arial" charset="0"/>
          <a:cs typeface="Arial" charset="0"/>
        </a:defRPr>
      </a:lvl5pPr>
      <a:lvl6pPr marL="457200" algn="l" defTabSz="1019175" rtl="0" eaLnBrk="1" fontAlgn="base" hangingPunct="1">
        <a:lnSpc>
          <a:spcPct val="80000"/>
        </a:lnSpc>
        <a:spcBef>
          <a:spcPct val="0"/>
        </a:spcBef>
        <a:spcAft>
          <a:spcPct val="0"/>
        </a:spcAft>
        <a:defRPr sz="2800">
          <a:solidFill>
            <a:schemeClr val="hlink"/>
          </a:solidFill>
          <a:latin typeface="Arial" charset="0"/>
          <a:cs typeface="Arial" charset="0"/>
        </a:defRPr>
      </a:lvl6pPr>
      <a:lvl7pPr marL="914400" algn="l" defTabSz="1019175" rtl="0" eaLnBrk="1" fontAlgn="base" hangingPunct="1">
        <a:lnSpc>
          <a:spcPct val="80000"/>
        </a:lnSpc>
        <a:spcBef>
          <a:spcPct val="0"/>
        </a:spcBef>
        <a:spcAft>
          <a:spcPct val="0"/>
        </a:spcAft>
        <a:defRPr sz="2800">
          <a:solidFill>
            <a:schemeClr val="hlink"/>
          </a:solidFill>
          <a:latin typeface="Arial" charset="0"/>
          <a:cs typeface="Arial" charset="0"/>
        </a:defRPr>
      </a:lvl7pPr>
      <a:lvl8pPr marL="1371600" algn="l" defTabSz="1019175" rtl="0" eaLnBrk="1" fontAlgn="base" hangingPunct="1">
        <a:lnSpc>
          <a:spcPct val="80000"/>
        </a:lnSpc>
        <a:spcBef>
          <a:spcPct val="0"/>
        </a:spcBef>
        <a:spcAft>
          <a:spcPct val="0"/>
        </a:spcAft>
        <a:defRPr sz="2800">
          <a:solidFill>
            <a:schemeClr val="hlink"/>
          </a:solidFill>
          <a:latin typeface="Arial" charset="0"/>
          <a:cs typeface="Arial" charset="0"/>
        </a:defRPr>
      </a:lvl8pPr>
      <a:lvl9pPr marL="1828800" algn="l" defTabSz="1019175" rtl="0" eaLnBrk="1" fontAlgn="base" hangingPunct="1">
        <a:lnSpc>
          <a:spcPct val="80000"/>
        </a:lnSpc>
        <a:spcBef>
          <a:spcPct val="0"/>
        </a:spcBef>
        <a:spcAft>
          <a:spcPct val="0"/>
        </a:spcAft>
        <a:defRPr sz="2800">
          <a:solidFill>
            <a:schemeClr val="hlink"/>
          </a:solidFill>
          <a:latin typeface="Arial" charset="0"/>
          <a:cs typeface="Arial" charset="0"/>
        </a:defRPr>
      </a:lvl9pPr>
    </p:titleStyle>
    <p:bodyStyle>
      <a:lvl1pPr marL="228600" indent="-228600" algn="l" defTabSz="1019175" rtl="0" fontAlgn="base">
        <a:lnSpc>
          <a:spcPct val="110000"/>
        </a:lnSpc>
        <a:spcBef>
          <a:spcPts val="1013"/>
        </a:spcBef>
        <a:spcAft>
          <a:spcPct val="0"/>
        </a:spcAft>
        <a:buClr>
          <a:srgbClr val="70193D"/>
        </a:buClr>
        <a:buSzPct val="95000"/>
        <a:buFont typeface="Wingdings 2" pitchFamily="18" charset="2"/>
        <a:buChar char="¡"/>
        <a:defRPr lang="en-US" sz="1400" dirty="0">
          <a:solidFill>
            <a:srgbClr val="000000"/>
          </a:solidFill>
          <a:latin typeface="+mn-lt"/>
          <a:ea typeface="+mn-ea"/>
          <a:cs typeface="+mn-cs"/>
        </a:defRPr>
      </a:lvl1pPr>
      <a:lvl2pPr marL="457200" indent="-227013" algn="l" defTabSz="1019175" rtl="0" fontAlgn="base">
        <a:lnSpc>
          <a:spcPct val="110000"/>
        </a:lnSpc>
        <a:spcBef>
          <a:spcPts val="338"/>
        </a:spcBef>
        <a:spcAft>
          <a:spcPct val="0"/>
        </a:spcAft>
        <a:buClr>
          <a:srgbClr val="70193D"/>
        </a:buClr>
        <a:buSzPct val="80000"/>
        <a:buFont typeface="Wingdings 3" pitchFamily="18" charset="2"/>
        <a:buChar char="}"/>
        <a:defRPr lang="en-US" sz="1400" dirty="0">
          <a:solidFill>
            <a:srgbClr val="000000"/>
          </a:solidFill>
          <a:latin typeface="+mn-lt"/>
          <a:ea typeface="+mn-ea"/>
          <a:cs typeface="+mn-cs"/>
        </a:defRPr>
      </a:lvl2pPr>
      <a:lvl3pPr marL="685800" indent="-227013" algn="l" defTabSz="1019175" rtl="0" fontAlgn="base">
        <a:lnSpc>
          <a:spcPct val="110000"/>
        </a:lnSpc>
        <a:spcBef>
          <a:spcPts val="338"/>
        </a:spcBef>
        <a:spcAft>
          <a:spcPct val="0"/>
        </a:spcAft>
        <a:buClr>
          <a:srgbClr val="70193D"/>
        </a:buClr>
        <a:buSzPct val="95000"/>
        <a:buFont typeface="Arial" charset="0"/>
        <a:buChar char="–"/>
        <a:defRPr lang="en-US" sz="1400" dirty="0">
          <a:solidFill>
            <a:srgbClr val="000000"/>
          </a:solidFill>
          <a:latin typeface="+mn-lt"/>
          <a:ea typeface="+mn-ea"/>
          <a:cs typeface="+mn-cs"/>
        </a:defRPr>
      </a:lvl3pPr>
      <a:lvl4pPr marL="912813" indent="-225425" algn="l" defTabSz="1019175" rtl="0" fontAlgn="base">
        <a:lnSpc>
          <a:spcPct val="110000"/>
        </a:lnSpc>
        <a:spcBef>
          <a:spcPts val="338"/>
        </a:spcBef>
        <a:spcAft>
          <a:spcPct val="0"/>
        </a:spcAft>
        <a:buClr>
          <a:srgbClr val="70193D"/>
        </a:buClr>
        <a:buSzPct val="95000"/>
        <a:buFont typeface="Wingdings" pitchFamily="2" charset="2"/>
        <a:buChar char=""/>
        <a:defRPr lang="en-US" sz="1400" dirty="0">
          <a:solidFill>
            <a:srgbClr val="000000"/>
          </a:solidFill>
          <a:latin typeface="+mn-lt"/>
          <a:ea typeface="+mn-ea"/>
          <a:cs typeface="+mn-cs"/>
        </a:defRPr>
      </a:lvl4pPr>
      <a:lvl5pPr marL="1143000" indent="-225425" algn="l" defTabSz="1019175" rtl="0" fontAlgn="base">
        <a:lnSpc>
          <a:spcPct val="110000"/>
        </a:lnSpc>
        <a:spcBef>
          <a:spcPts val="338"/>
        </a:spcBef>
        <a:spcAft>
          <a:spcPct val="0"/>
        </a:spcAft>
        <a:buClr>
          <a:srgbClr val="70193D"/>
        </a:buClr>
        <a:buSzPct val="95000"/>
        <a:buFont typeface="Wingdings" pitchFamily="2" charset="2"/>
        <a:buChar char=""/>
        <a:defRPr lang="en-US" sz="1400" dirty="0">
          <a:solidFill>
            <a:srgbClr val="000000"/>
          </a:solidFill>
          <a:latin typeface="+mn-lt"/>
          <a:ea typeface="+mn-ea"/>
          <a:cs typeface="+mn-cs"/>
        </a:defRPr>
      </a:lvl5pPr>
      <a:lvl6pPr marL="1373188" marR="0" indent="-225425" algn="l" defTabSz="1019175" rtl="0" eaLnBrk="1" fontAlgn="base" latinLnBrk="0" hangingPunct="1">
        <a:lnSpc>
          <a:spcPct val="110000"/>
        </a:lnSpc>
        <a:spcBef>
          <a:spcPts val="336"/>
        </a:spcBef>
        <a:spcAft>
          <a:spcPct val="0"/>
        </a:spcAft>
        <a:buClr>
          <a:srgbClr val="70193D"/>
        </a:buClr>
        <a:buSzPct val="95000"/>
        <a:buFont typeface="Wingdings" pitchFamily="2" charset="2"/>
        <a:buChar char=""/>
        <a:tabLst/>
        <a:defRPr kumimoji="0" lang="en-US" sz="1400" b="0" i="0" u="none" strike="noStrike" kern="0" cap="none" spc="0" normalizeH="0" baseline="0" noProof="0" dirty="0" smtClean="0">
          <a:ln>
            <a:noFill/>
          </a:ln>
          <a:solidFill>
            <a:srgbClr val="000000"/>
          </a:solidFill>
          <a:effectLst/>
          <a:uLnTx/>
          <a:uFillTx/>
          <a:latin typeface="+mn-lt"/>
          <a:ea typeface="+mn-ea"/>
          <a:cs typeface="+mn-cs"/>
        </a:defRPr>
      </a:lvl6pPr>
      <a:lvl7pPr marL="1600200" marR="0" indent="-225425" algn="l" defTabSz="1019175" rtl="0" eaLnBrk="1" fontAlgn="base" latinLnBrk="0" hangingPunct="1">
        <a:lnSpc>
          <a:spcPct val="110000"/>
        </a:lnSpc>
        <a:spcBef>
          <a:spcPts val="336"/>
        </a:spcBef>
        <a:spcAft>
          <a:spcPct val="0"/>
        </a:spcAft>
        <a:buClr>
          <a:srgbClr val="70193D"/>
        </a:buClr>
        <a:buSzPct val="95000"/>
        <a:buFont typeface="Wingdings" pitchFamily="2" charset="2"/>
        <a:buChar char=""/>
        <a:tabLst/>
        <a:defRPr kumimoji="0" lang="en-US" sz="1400" b="0" i="0" u="none" strike="noStrike" kern="0" cap="none" spc="0" normalizeH="0" baseline="0" noProof="0" dirty="0" smtClean="0">
          <a:ln>
            <a:noFill/>
          </a:ln>
          <a:solidFill>
            <a:srgbClr val="000000"/>
          </a:solidFill>
          <a:effectLst/>
          <a:uLnTx/>
          <a:uFillTx/>
          <a:latin typeface="+mn-lt"/>
          <a:ea typeface="+mn-ea"/>
          <a:cs typeface="+mn-cs"/>
        </a:defRPr>
      </a:lvl7pPr>
      <a:lvl8pPr marL="1828800" marR="0" indent="-225425" algn="l" defTabSz="1019175" rtl="0" eaLnBrk="1" fontAlgn="base" latinLnBrk="0" hangingPunct="1">
        <a:lnSpc>
          <a:spcPct val="110000"/>
        </a:lnSpc>
        <a:spcBef>
          <a:spcPts val="336"/>
        </a:spcBef>
        <a:spcAft>
          <a:spcPct val="0"/>
        </a:spcAft>
        <a:buClr>
          <a:srgbClr val="70193D"/>
        </a:buClr>
        <a:buSzPct val="95000"/>
        <a:buFont typeface="Wingdings" pitchFamily="2" charset="2"/>
        <a:buChar char=""/>
        <a:tabLst/>
        <a:defRPr kumimoji="0" lang="en-US" sz="1400" b="0" i="0" u="none" strike="noStrike" kern="0" cap="none" spc="0" normalizeH="0" baseline="0" noProof="0" dirty="0" smtClean="0">
          <a:ln>
            <a:noFill/>
          </a:ln>
          <a:solidFill>
            <a:srgbClr val="000000"/>
          </a:solidFill>
          <a:effectLst/>
          <a:uLnTx/>
          <a:uFillTx/>
          <a:latin typeface="+mn-lt"/>
          <a:ea typeface="+mn-ea"/>
          <a:cs typeface="+mn-cs"/>
        </a:defRPr>
      </a:lvl8pPr>
      <a:lvl9pPr marL="2057400" marR="0" indent="-225425" algn="l" defTabSz="1019175" rtl="0" eaLnBrk="1" fontAlgn="base" latinLnBrk="0" hangingPunct="1">
        <a:lnSpc>
          <a:spcPct val="110000"/>
        </a:lnSpc>
        <a:spcBef>
          <a:spcPts val="336"/>
        </a:spcBef>
        <a:spcAft>
          <a:spcPct val="0"/>
        </a:spcAft>
        <a:buClr>
          <a:srgbClr val="70193D"/>
        </a:buClr>
        <a:buSzPct val="95000"/>
        <a:buFont typeface="Wingdings" pitchFamily="2" charset="2"/>
        <a:buChar char=""/>
        <a:tabLst/>
        <a:defRPr kumimoji="0" lang="en-US" sz="1400" b="0" i="0" u="none" strike="noStrike" kern="0" cap="none" spc="0" normalizeH="0" baseline="0" noProof="0" dirty="0" smtClean="0">
          <a:ln>
            <a:noFill/>
          </a:ln>
          <a:solidFill>
            <a:srgbClr val="000000"/>
          </a:solidFill>
          <a:effectLst/>
          <a:uLnTx/>
          <a:uFillTx/>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3.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4.xml"/></Relationships>
</file>

<file path=ppt/slides/_rels/slide2.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slideLayout" Target="../slideLayouts/slideLayout3.xml"/><Relationship Id="rId18" Type="http://schemas.openxmlformats.org/officeDocument/2006/relationships/image" Target="../media/image6.jpeg"/><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hyperlink" Target="http://www.google.co.za/imgres?imgurl=http://0.tqn.com/d/goafrica/1/0/b/kenya.gif&amp;imgrefurl=http://goafrica.about.com/library/bl.mapfacts.kenya.htm&amp;h=353&amp;w=330&amp;sz=13&amp;tbnid=9G9BfvQ3PZN9tM:&amp;tbnh=91&amp;tbnw=85&amp;prev=/search?q=kenya+map&amp;tbm=isch&amp;tbo=u&amp;zoom=1&amp;q=kenya+map&amp;docid=XewItXJ0b0hJZM&amp;hl=en&amp;sa=X&amp;ei=j-msT5CKPISk0AWL8sCnCQ&amp;ved=0CHwQ9QEwBA&amp;dur=9187" TargetMode="External"/><Relationship Id="rId2" Type="http://schemas.openxmlformats.org/officeDocument/2006/relationships/tags" Target="../tags/tag16.xml"/><Relationship Id="rId16" Type="http://schemas.openxmlformats.org/officeDocument/2006/relationships/image" Target="../media/image5.emf"/><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5" Type="http://schemas.openxmlformats.org/officeDocument/2006/relationships/tags" Target="../tags/tag19.xml"/><Relationship Id="rId15" Type="http://schemas.openxmlformats.org/officeDocument/2006/relationships/image" Target="../media/image4.png"/><Relationship Id="rId10" Type="http://schemas.openxmlformats.org/officeDocument/2006/relationships/tags" Target="../tags/tag24.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tags" Target="../tags/tag34.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10" Type="http://schemas.openxmlformats.org/officeDocument/2006/relationships/notesSlide" Target="../notesSlides/notesSlide3.xml"/><Relationship Id="rId4" Type="http://schemas.openxmlformats.org/officeDocument/2006/relationships/tags" Target="../tags/tag30.xml"/><Relationship Id="rId9"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42.xml"/><Relationship Id="rId3" Type="http://schemas.openxmlformats.org/officeDocument/2006/relationships/tags" Target="../tags/tag37.xml"/><Relationship Id="rId7" Type="http://schemas.openxmlformats.org/officeDocument/2006/relationships/tags" Target="../tags/tag4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image" Target="../media/image8.png"/><Relationship Id="rId5" Type="http://schemas.openxmlformats.org/officeDocument/2006/relationships/tags" Target="../tags/tag39.xml"/><Relationship Id="rId10" Type="http://schemas.openxmlformats.org/officeDocument/2006/relationships/image" Target="../media/image7.jpeg"/><Relationship Id="rId4" Type="http://schemas.openxmlformats.org/officeDocument/2006/relationships/tags" Target="../tags/tag38.xml"/><Relationship Id="rId9"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slideLayout" Target="../slideLayouts/slideLayout2.xml"/><Relationship Id="rId4" Type="http://schemas.openxmlformats.org/officeDocument/2006/relationships/tags" Target="../tags/tag4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2" descr="Y:\Ldn\Mkts\IBDivision\IBD Production\Archive\Covers\CS1212538 Diesel Power Plant_J Ma_06 12 12\CS1212538_ThikaCover2_06 12 12.jpg"/>
          <p:cNvPicPr>
            <a:picLocks noChangeAspect="1" noChangeArrowheads="1"/>
          </p:cNvPicPr>
          <p:nvPr/>
        </p:nvPicPr>
        <p:blipFill>
          <a:blip r:embed="rId7"/>
          <a:srcRect/>
          <a:stretch>
            <a:fillRect/>
          </a:stretch>
        </p:blipFill>
        <p:spPr bwMode="auto">
          <a:xfrm>
            <a:off x="-4763" y="-1588"/>
            <a:ext cx="10061576" cy="7775576"/>
          </a:xfrm>
          <a:prstGeom prst="rect">
            <a:avLst/>
          </a:prstGeom>
          <a:noFill/>
          <a:ln w="9525">
            <a:noFill/>
            <a:miter lim="800000"/>
            <a:headEnd/>
            <a:tailEnd/>
          </a:ln>
        </p:spPr>
      </p:pic>
      <p:sp>
        <p:nvSpPr>
          <p:cNvPr id="7170" name="Rectangle 2"/>
          <p:cNvSpPr>
            <a:spLocks noGrp="1" noChangeArrowheads="1"/>
          </p:cNvSpPr>
          <p:nvPr>
            <p:ph type="ctrTitle"/>
            <p:custDataLst>
              <p:tags r:id="rId2"/>
            </p:custDataLst>
          </p:nvPr>
        </p:nvSpPr>
        <p:spPr>
          <a:xfrm>
            <a:off x="925513" y="-146050"/>
            <a:ext cx="8153400" cy="2211388"/>
          </a:xfrm>
          <a:ln/>
        </p:spPr>
        <p:txBody>
          <a:bodyPr/>
          <a:lstStyle/>
          <a:p>
            <a:r>
              <a:rPr lang="en-US" smtClean="0">
                <a:solidFill>
                  <a:schemeClr val="folHlink"/>
                </a:solidFill>
              </a:rPr>
              <a:t>Thika Power Project	</a:t>
            </a:r>
          </a:p>
        </p:txBody>
      </p:sp>
      <p:sp>
        <p:nvSpPr>
          <p:cNvPr id="7171" name="Rectangle 3"/>
          <p:cNvSpPr>
            <a:spLocks noGrp="1" noChangeArrowheads="1"/>
          </p:cNvSpPr>
          <p:nvPr>
            <p:ph type="subTitle" idx="1"/>
            <p:custDataLst>
              <p:tags r:id="rId3"/>
            </p:custDataLst>
          </p:nvPr>
        </p:nvSpPr>
        <p:spPr>
          <a:xfrm>
            <a:off x="955675" y="2065338"/>
            <a:ext cx="8093075" cy="1279525"/>
          </a:xfrm>
        </p:spPr>
        <p:txBody>
          <a:bodyPr/>
          <a:lstStyle/>
          <a:p>
            <a:r>
              <a:rPr smtClean="0"/>
              <a:t>Omar Vajeth</a:t>
            </a:r>
          </a:p>
          <a:p>
            <a:r>
              <a:rPr smtClean="0"/>
              <a:t>Head of Power, Utilities and Infrastructure</a:t>
            </a:r>
          </a:p>
          <a:p>
            <a:r>
              <a:rPr smtClean="0"/>
              <a:t>Absa</a:t>
            </a:r>
          </a:p>
        </p:txBody>
      </p:sp>
      <p:sp>
        <p:nvSpPr>
          <p:cNvPr id="7172" name="Text Box 4"/>
          <p:cNvSpPr txBox="1">
            <a:spLocks noChangeArrowheads="1"/>
          </p:cNvSpPr>
          <p:nvPr>
            <p:custDataLst>
              <p:tags r:id="rId4"/>
            </p:custDataLst>
          </p:nvPr>
        </p:nvSpPr>
        <p:spPr bwMode="auto">
          <a:xfrm>
            <a:off x="7962900" y="6262688"/>
            <a:ext cx="1409700" cy="152400"/>
          </a:xfrm>
          <a:prstGeom prst="rect">
            <a:avLst/>
          </a:prstGeom>
          <a:noFill/>
          <a:ln w="9525">
            <a:noFill/>
            <a:miter lim="800000"/>
            <a:headEnd/>
            <a:tailEnd/>
          </a:ln>
        </p:spPr>
        <p:txBody>
          <a:bodyPr wrap="none" lIns="0" tIns="0" rIns="0" bIns="0">
            <a:spAutoFit/>
          </a:bodyPr>
          <a:lstStyle/>
          <a:p>
            <a:pPr algn="r"/>
            <a:r>
              <a:rPr lang="en-US" sz="1000"/>
              <a:t>Confidential Presentation</a:t>
            </a:r>
          </a:p>
        </p:txBody>
      </p:sp>
    </p:spTree>
    <p:custDataLst>
      <p:tags r:id="rId1"/>
    </p:custData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31"/>
          <p:cNvSpPr txBox="1">
            <a:spLocks noChangeArrowheads="1"/>
          </p:cNvSpPr>
          <p:nvPr>
            <p:custDataLst>
              <p:tags r:id="rId2"/>
            </p:custDataLst>
          </p:nvPr>
        </p:nvSpPr>
        <p:spPr bwMode="auto">
          <a:xfrm>
            <a:off x="752475" y="1222375"/>
            <a:ext cx="8772525" cy="504825"/>
          </a:xfrm>
          <a:prstGeom prst="rect">
            <a:avLst/>
          </a:prstGeom>
          <a:noFill/>
          <a:ln w="9525" algn="ctr">
            <a:noFill/>
            <a:miter lim="800000"/>
            <a:headEnd/>
            <a:tailEnd/>
          </a:ln>
        </p:spPr>
        <p:txBody>
          <a:bodyPr lIns="0" tIns="0" rIns="100572" bIns="18286"/>
          <a:lstStyle/>
          <a:p>
            <a:pPr algn="ctr"/>
            <a:r>
              <a:rPr lang="en-GB" sz="1600" b="1"/>
              <a:t>Availability of adequate and reliable power supply is critical for the success of Kenya and achievement of the country’s long term goals</a:t>
            </a:r>
          </a:p>
          <a:p>
            <a:pPr algn="ctr"/>
            <a:endParaRPr lang="en-GB" sz="1600" b="1"/>
          </a:p>
        </p:txBody>
      </p:sp>
      <p:sp>
        <p:nvSpPr>
          <p:cNvPr id="9218" name="Rectangle 33"/>
          <p:cNvSpPr>
            <a:spLocks noGrp="1" noChangeArrowheads="1"/>
          </p:cNvSpPr>
          <p:nvPr>
            <p:ph type="title" idx="4294967295"/>
            <p:custDataLst>
              <p:tags r:id="rId3"/>
            </p:custDataLst>
          </p:nvPr>
        </p:nvSpPr>
        <p:spPr>
          <a:xfrm>
            <a:off x="685800" y="531813"/>
            <a:ext cx="8686800" cy="534987"/>
          </a:xfrm>
        </p:spPr>
        <p:txBody>
          <a:bodyPr tIns="50923" bIns="50923"/>
          <a:lstStyle/>
          <a:p>
            <a:r>
              <a:rPr lang="en-US" smtClean="0"/>
              <a:t>Introduction</a:t>
            </a:r>
          </a:p>
        </p:txBody>
      </p:sp>
      <p:sp>
        <p:nvSpPr>
          <p:cNvPr id="9219" name="Rectangle 34"/>
          <p:cNvSpPr>
            <a:spLocks noChangeArrowheads="1"/>
          </p:cNvSpPr>
          <p:nvPr>
            <p:custDataLst>
              <p:tags r:id="rId4"/>
            </p:custDataLst>
          </p:nvPr>
        </p:nvSpPr>
        <p:spPr bwMode="gray">
          <a:xfrm>
            <a:off x="636588" y="1927225"/>
            <a:ext cx="3600450" cy="230188"/>
          </a:xfrm>
          <a:prstGeom prst="rect">
            <a:avLst/>
          </a:prstGeom>
          <a:solidFill>
            <a:srgbClr val="00386B"/>
          </a:solidFill>
          <a:ln w="6350" algn="ctr">
            <a:solidFill>
              <a:srgbClr val="00386B"/>
            </a:solidFill>
            <a:miter lim="800000"/>
            <a:headEnd/>
            <a:tailEnd/>
          </a:ln>
        </p:spPr>
        <p:txBody>
          <a:bodyPr lIns="0" tIns="18282" rIns="0" bIns="18282" anchor="ctr"/>
          <a:lstStyle/>
          <a:p>
            <a:pPr algn="ctr" defTabSz="762000" eaLnBrk="0" hangingPunct="0"/>
            <a:r>
              <a:rPr lang="en-US" b="1">
                <a:solidFill>
                  <a:srgbClr val="FFFFFF"/>
                </a:solidFill>
              </a:rPr>
              <a:t>Country Overview</a:t>
            </a:r>
            <a:endParaRPr lang="en-US" b="1" baseline="30000">
              <a:solidFill>
                <a:srgbClr val="FFFFFF"/>
              </a:solidFill>
            </a:endParaRPr>
          </a:p>
        </p:txBody>
      </p:sp>
      <p:sp>
        <p:nvSpPr>
          <p:cNvPr id="9220" name="Rectangle 36"/>
          <p:cNvSpPr>
            <a:spLocks noChangeArrowheads="1"/>
          </p:cNvSpPr>
          <p:nvPr>
            <p:custDataLst>
              <p:tags r:id="rId5"/>
            </p:custDataLst>
          </p:nvPr>
        </p:nvSpPr>
        <p:spPr bwMode="auto">
          <a:xfrm>
            <a:off x="1371600" y="7199313"/>
            <a:ext cx="8686800" cy="303212"/>
          </a:xfrm>
          <a:prstGeom prst="rect">
            <a:avLst/>
          </a:prstGeom>
          <a:noFill/>
          <a:ln w="9525">
            <a:noFill/>
            <a:miter lim="800000"/>
            <a:headEnd/>
            <a:tailEnd/>
          </a:ln>
        </p:spPr>
        <p:txBody>
          <a:bodyPr lIns="0" tIns="0" rIns="18282" bIns="18282" anchor="b"/>
          <a:lstStyle/>
          <a:p>
            <a:pPr marL="227013" indent="-227013" algn="ctr">
              <a:lnSpc>
                <a:spcPct val="90000"/>
              </a:lnSpc>
              <a:spcBef>
                <a:spcPct val="60000"/>
              </a:spcBef>
              <a:buClr>
                <a:srgbClr val="000000"/>
              </a:buClr>
              <a:buFont typeface="Wingdings 2" pitchFamily="18" charset="2"/>
              <a:buNone/>
            </a:pPr>
            <a:endParaRPr lang="en-US" sz="800" i="1"/>
          </a:p>
          <a:p>
            <a:pPr marL="227013" indent="-227013" algn="ctr">
              <a:lnSpc>
                <a:spcPct val="90000"/>
              </a:lnSpc>
              <a:spcBef>
                <a:spcPct val="60000"/>
              </a:spcBef>
              <a:buClr>
                <a:srgbClr val="000000"/>
              </a:buClr>
              <a:buFont typeface="Wingdings" pitchFamily="2" charset="2"/>
              <a:buNone/>
            </a:pPr>
            <a:endParaRPr lang="en-US" sz="800" i="1"/>
          </a:p>
        </p:txBody>
      </p:sp>
      <p:sp>
        <p:nvSpPr>
          <p:cNvPr id="9221" name="Rectangle 46"/>
          <p:cNvSpPr>
            <a:spLocks noChangeArrowheads="1"/>
          </p:cNvSpPr>
          <p:nvPr>
            <p:custDataLst>
              <p:tags r:id="rId6"/>
            </p:custDataLst>
          </p:nvPr>
        </p:nvSpPr>
        <p:spPr bwMode="auto">
          <a:xfrm>
            <a:off x="636588" y="2319338"/>
            <a:ext cx="3600450" cy="2719387"/>
          </a:xfrm>
          <a:prstGeom prst="rect">
            <a:avLst/>
          </a:prstGeom>
          <a:noFill/>
          <a:ln w="9525" algn="ctr">
            <a:noFill/>
            <a:miter lim="800000"/>
            <a:headEnd/>
            <a:tailEnd/>
          </a:ln>
        </p:spPr>
        <p:txBody>
          <a:bodyPr lIns="0" tIns="0" rIns="18282" bIns="18282"/>
          <a:lstStyle/>
          <a:p>
            <a:pPr marL="228600" indent="-228600" algn="just" defTabSz="1019175" eaLnBrk="0" hangingPunct="0">
              <a:lnSpc>
                <a:spcPct val="110000"/>
              </a:lnSpc>
              <a:spcBef>
                <a:spcPct val="60000"/>
              </a:spcBef>
              <a:buClr>
                <a:srgbClr val="70193D"/>
              </a:buClr>
              <a:buSzPct val="95000"/>
              <a:buFont typeface="Wingdings 2" pitchFamily="18" charset="2"/>
              <a:buChar char="¡"/>
            </a:pPr>
            <a:r>
              <a:rPr lang="en-US" sz="1200"/>
              <a:t>Total installed capacity increased from 1,473MW in 2010, to 1,589MW in 2011. Looking ahead, the peak load is projected to grow to about 2,500MW by 2015 and 15,000 MW by 2030. </a:t>
            </a:r>
          </a:p>
          <a:p>
            <a:pPr marL="228600" indent="-228600" algn="just" defTabSz="1019175" eaLnBrk="0" hangingPunct="0">
              <a:lnSpc>
                <a:spcPct val="110000"/>
              </a:lnSpc>
              <a:spcBef>
                <a:spcPct val="60000"/>
              </a:spcBef>
              <a:buClr>
                <a:srgbClr val="70193D"/>
              </a:buClr>
              <a:buSzPct val="95000"/>
              <a:buFont typeface="Wingdings 2" pitchFamily="18" charset="2"/>
              <a:buChar char="¡"/>
            </a:pPr>
            <a:r>
              <a:rPr lang="en-US" sz="1200"/>
              <a:t>Projected installed capacity needs to increase gradually to 19,200 MW by 2030 leaving leave the system with a reserve margin of 15%. </a:t>
            </a:r>
          </a:p>
        </p:txBody>
      </p:sp>
      <p:sp>
        <p:nvSpPr>
          <p:cNvPr id="9222" name="Rectangle 332"/>
          <p:cNvSpPr>
            <a:spLocks noChangeArrowheads="1"/>
          </p:cNvSpPr>
          <p:nvPr/>
        </p:nvSpPr>
        <p:spPr bwMode="auto">
          <a:xfrm>
            <a:off x="420688" y="3309938"/>
            <a:ext cx="71437" cy="71437"/>
          </a:xfrm>
          <a:prstGeom prst="rect">
            <a:avLst/>
          </a:prstGeom>
          <a:noFill/>
          <a:ln w="9525" algn="ctr">
            <a:noFill/>
            <a:miter lim="800000"/>
            <a:headEnd/>
            <a:tailEnd/>
          </a:ln>
        </p:spPr>
        <p:txBody>
          <a:bodyPr wrap="none" lIns="0" tIns="0" rIns="18288" bIns="18288" anchor="ctr"/>
          <a:lstStyle/>
          <a:p>
            <a:pPr algn="ctr"/>
            <a:endParaRPr lang="en-GB" sz="600"/>
          </a:p>
        </p:txBody>
      </p:sp>
      <p:sp>
        <p:nvSpPr>
          <p:cNvPr id="9223" name="AutoShape 3"/>
          <p:cNvSpPr>
            <a:spLocks noChangeAspect="1" noChangeArrowheads="1"/>
          </p:cNvSpPr>
          <p:nvPr/>
        </p:nvSpPr>
        <p:spPr bwMode="auto">
          <a:xfrm>
            <a:off x="5316538" y="4830763"/>
            <a:ext cx="4368800" cy="2093912"/>
          </a:xfrm>
          <a:prstGeom prst="rect">
            <a:avLst/>
          </a:prstGeom>
          <a:noFill/>
          <a:ln w="9525">
            <a:noFill/>
            <a:miter lim="800000"/>
            <a:headEnd/>
            <a:tailEnd/>
          </a:ln>
        </p:spPr>
        <p:txBody>
          <a:bodyPr/>
          <a:lstStyle/>
          <a:p>
            <a:pPr algn="ctr"/>
            <a:endParaRPr lang="en-GB"/>
          </a:p>
        </p:txBody>
      </p:sp>
      <p:sp>
        <p:nvSpPr>
          <p:cNvPr id="9224" name="Rectangle 5"/>
          <p:cNvSpPr>
            <a:spLocks noChangeArrowheads="1"/>
          </p:cNvSpPr>
          <p:nvPr>
            <p:custDataLst>
              <p:tags r:id="rId7"/>
            </p:custDataLst>
          </p:nvPr>
        </p:nvSpPr>
        <p:spPr bwMode="auto">
          <a:xfrm>
            <a:off x="5029200" y="1066800"/>
            <a:ext cx="4343400" cy="173038"/>
          </a:xfrm>
          <a:prstGeom prst="rect">
            <a:avLst/>
          </a:prstGeom>
          <a:noFill/>
          <a:ln w="9525">
            <a:noFill/>
            <a:miter lim="800000"/>
            <a:headEnd/>
            <a:tailEnd/>
          </a:ln>
        </p:spPr>
        <p:txBody>
          <a:bodyPr wrap="none" lIns="0" tIns="36576" rIns="0" bIns="0"/>
          <a:lstStyle/>
          <a:p>
            <a:pPr algn="r" defTabSz="674688" eaLnBrk="0" hangingPunct="0">
              <a:lnSpc>
                <a:spcPct val="90000"/>
              </a:lnSpc>
            </a:pPr>
            <a:r>
              <a:rPr lang="en-US" sz="800" b="1">
                <a:solidFill>
                  <a:schemeClr val="accent1"/>
                </a:solidFill>
              </a:rPr>
              <a:t>Thika Power Project</a:t>
            </a:r>
          </a:p>
        </p:txBody>
      </p:sp>
      <p:sp>
        <p:nvSpPr>
          <p:cNvPr id="9225" name="Rectangle 34"/>
          <p:cNvSpPr>
            <a:spLocks noChangeArrowheads="1"/>
          </p:cNvSpPr>
          <p:nvPr>
            <p:custDataLst>
              <p:tags r:id="rId8"/>
            </p:custDataLst>
          </p:nvPr>
        </p:nvSpPr>
        <p:spPr bwMode="gray">
          <a:xfrm>
            <a:off x="4381500" y="1928813"/>
            <a:ext cx="5040313" cy="228600"/>
          </a:xfrm>
          <a:prstGeom prst="rect">
            <a:avLst/>
          </a:prstGeom>
          <a:solidFill>
            <a:srgbClr val="00386B"/>
          </a:solidFill>
          <a:ln w="6350" algn="ctr">
            <a:solidFill>
              <a:srgbClr val="00386B"/>
            </a:solidFill>
            <a:miter lim="800000"/>
            <a:headEnd/>
            <a:tailEnd/>
          </a:ln>
        </p:spPr>
        <p:txBody>
          <a:bodyPr lIns="0" tIns="18282" rIns="0" bIns="18282" anchor="ctr"/>
          <a:lstStyle/>
          <a:p>
            <a:pPr algn="ctr" defTabSz="762000" eaLnBrk="0" hangingPunct="0"/>
            <a:r>
              <a:rPr lang="en-US" b="1">
                <a:solidFill>
                  <a:srgbClr val="FFFFFF"/>
                </a:solidFill>
              </a:rPr>
              <a:t>Sector Planning</a:t>
            </a:r>
            <a:endParaRPr lang="en-US" b="1" baseline="30000">
              <a:solidFill>
                <a:srgbClr val="FFFFFF"/>
              </a:solidFill>
            </a:endParaRPr>
          </a:p>
        </p:txBody>
      </p:sp>
      <p:sp>
        <p:nvSpPr>
          <p:cNvPr id="9226" name="Rectangle 53"/>
          <p:cNvSpPr>
            <a:spLocks noChangeArrowheads="1"/>
          </p:cNvSpPr>
          <p:nvPr/>
        </p:nvSpPr>
        <p:spPr bwMode="auto">
          <a:xfrm>
            <a:off x="4381500" y="2230438"/>
            <a:ext cx="5040313" cy="2049462"/>
          </a:xfrm>
          <a:prstGeom prst="rect">
            <a:avLst/>
          </a:prstGeom>
          <a:noFill/>
          <a:ln w="9525">
            <a:noFill/>
            <a:miter lim="800000"/>
            <a:headEnd/>
            <a:tailEnd/>
          </a:ln>
        </p:spPr>
        <p:txBody>
          <a:bodyPr>
            <a:spAutoFit/>
          </a:bodyPr>
          <a:lstStyle/>
          <a:p>
            <a:pPr marL="228600" indent="-228600" algn="just" defTabSz="1019175" eaLnBrk="0" hangingPunct="0">
              <a:lnSpc>
                <a:spcPct val="110000"/>
              </a:lnSpc>
              <a:spcBef>
                <a:spcPct val="60000"/>
              </a:spcBef>
              <a:buClr>
                <a:srgbClr val="70193D"/>
              </a:buClr>
              <a:buSzPct val="95000"/>
              <a:buFont typeface="Wingdings 2" pitchFamily="18" charset="2"/>
              <a:buChar char="¡"/>
            </a:pPr>
            <a:r>
              <a:rPr lang="en-US" sz="1200"/>
              <a:t>Planning of the Kenyan electric power sub-sector is met via the Least Cost Power Development Plan (“LCPDP”) of which the Project plays an important role</a:t>
            </a:r>
          </a:p>
          <a:p>
            <a:pPr marL="228600" indent="-228600" algn="just" defTabSz="1019175" eaLnBrk="0" hangingPunct="0">
              <a:lnSpc>
                <a:spcPct val="110000"/>
              </a:lnSpc>
              <a:spcBef>
                <a:spcPct val="60000"/>
              </a:spcBef>
              <a:buClr>
                <a:srgbClr val="70193D"/>
              </a:buClr>
              <a:buSzPct val="95000"/>
              <a:buFont typeface="Wingdings 2" pitchFamily="18" charset="2"/>
              <a:buChar char="¡"/>
            </a:pPr>
            <a:r>
              <a:rPr lang="en-US" sz="1200"/>
              <a:t>The need for the latest round of medium-speed diesel power plants was anticipated at the end of 2012</a:t>
            </a:r>
          </a:p>
          <a:p>
            <a:pPr marL="228600" indent="-228600" algn="just" defTabSz="1019175" eaLnBrk="0" hangingPunct="0">
              <a:lnSpc>
                <a:spcPct val="110000"/>
              </a:lnSpc>
              <a:spcBef>
                <a:spcPct val="60000"/>
              </a:spcBef>
              <a:buClr>
                <a:srgbClr val="70193D"/>
              </a:buClr>
              <a:buSzPct val="95000"/>
              <a:buFont typeface="Wingdings 2" pitchFamily="18" charset="2"/>
              <a:buChar char="¡"/>
            </a:pPr>
            <a:r>
              <a:rPr lang="en-US" sz="1200"/>
              <a:t>The Thika Power Project is the first of these projects to have financial close</a:t>
            </a:r>
            <a:endParaRPr lang="en-GB" sz="1200"/>
          </a:p>
          <a:p>
            <a:pPr marL="228600" indent="-228600" algn="just" defTabSz="1019175" eaLnBrk="0" hangingPunct="0">
              <a:lnSpc>
                <a:spcPct val="110000"/>
              </a:lnSpc>
              <a:spcBef>
                <a:spcPct val="60000"/>
              </a:spcBef>
              <a:buClr>
                <a:srgbClr val="70193D"/>
              </a:buClr>
              <a:buSzPct val="95000"/>
              <a:buFont typeface="Wingdings 2" pitchFamily="18" charset="2"/>
              <a:buChar char="¡"/>
            </a:pPr>
            <a:endParaRPr lang="en-GB" sz="1200"/>
          </a:p>
        </p:txBody>
      </p:sp>
      <p:pic>
        <p:nvPicPr>
          <p:cNvPr id="9227" name="Picture 54"/>
          <p:cNvPicPr>
            <a:picLocks noChangeAspect="1" noChangeArrowheads="1"/>
          </p:cNvPicPr>
          <p:nvPr/>
        </p:nvPicPr>
        <p:blipFill>
          <a:blip r:embed="rId15"/>
          <a:srcRect/>
          <a:stretch>
            <a:fillRect/>
          </a:stretch>
        </p:blipFill>
        <p:spPr bwMode="auto">
          <a:xfrm>
            <a:off x="4381500" y="4246563"/>
            <a:ext cx="5472113" cy="2663825"/>
          </a:xfrm>
          <a:prstGeom prst="rect">
            <a:avLst/>
          </a:prstGeom>
          <a:noFill/>
          <a:ln w="9525">
            <a:noFill/>
            <a:miter lim="800000"/>
            <a:headEnd/>
            <a:tailEnd/>
          </a:ln>
        </p:spPr>
      </p:pic>
      <p:sp>
        <p:nvSpPr>
          <p:cNvPr id="9228" name="Rectangle 34"/>
          <p:cNvSpPr>
            <a:spLocks noChangeArrowheads="1"/>
          </p:cNvSpPr>
          <p:nvPr>
            <p:custDataLst>
              <p:tags r:id="rId9"/>
            </p:custDataLst>
          </p:nvPr>
        </p:nvSpPr>
        <p:spPr bwMode="gray">
          <a:xfrm>
            <a:off x="4381500" y="4017963"/>
            <a:ext cx="5111750" cy="228600"/>
          </a:xfrm>
          <a:prstGeom prst="rect">
            <a:avLst/>
          </a:prstGeom>
          <a:solidFill>
            <a:srgbClr val="00386B"/>
          </a:solidFill>
          <a:ln w="6350" algn="ctr">
            <a:solidFill>
              <a:srgbClr val="00386B"/>
            </a:solidFill>
            <a:miter lim="800000"/>
            <a:headEnd/>
            <a:tailEnd/>
          </a:ln>
        </p:spPr>
        <p:txBody>
          <a:bodyPr lIns="0" tIns="18282" rIns="0" bIns="18282" anchor="ctr"/>
          <a:lstStyle/>
          <a:p>
            <a:pPr algn="ctr" defTabSz="762000" eaLnBrk="0" hangingPunct="0"/>
            <a:r>
              <a:rPr lang="en-US" b="1">
                <a:solidFill>
                  <a:srgbClr val="FFFFFF"/>
                </a:solidFill>
              </a:rPr>
              <a:t>Planned Generation Capacity</a:t>
            </a:r>
            <a:endParaRPr lang="en-US" b="1" baseline="30000">
              <a:solidFill>
                <a:srgbClr val="FFFFFF"/>
              </a:solidFill>
            </a:endParaRPr>
          </a:p>
        </p:txBody>
      </p:sp>
      <p:sp>
        <p:nvSpPr>
          <p:cNvPr id="9229" name="Rectangle 192"/>
          <p:cNvSpPr>
            <a:spLocks noChangeArrowheads="1"/>
          </p:cNvSpPr>
          <p:nvPr/>
        </p:nvSpPr>
        <p:spPr bwMode="auto">
          <a:xfrm>
            <a:off x="993775" y="6588125"/>
            <a:ext cx="585788" cy="120650"/>
          </a:xfrm>
          <a:prstGeom prst="rect">
            <a:avLst/>
          </a:prstGeom>
          <a:noFill/>
          <a:ln w="9525">
            <a:noFill/>
            <a:miter lim="800000"/>
            <a:headEnd/>
            <a:tailEnd/>
          </a:ln>
        </p:spPr>
        <p:txBody>
          <a:bodyPr lIns="0" tIns="0" rIns="0" bIns="0"/>
          <a:lstStyle/>
          <a:p>
            <a:pPr algn="ctr">
              <a:spcAft>
                <a:spcPts val="1000"/>
              </a:spcAft>
            </a:pPr>
            <a:r>
              <a:rPr lang="en-GB" sz="800" b="1">
                <a:solidFill>
                  <a:srgbClr val="FFFFFF"/>
                </a:solidFill>
              </a:rPr>
              <a:t>PPA</a:t>
            </a:r>
            <a:endParaRPr lang="en-US" sz="1800">
              <a:solidFill>
                <a:schemeClr val="tx1"/>
              </a:solidFill>
            </a:endParaRPr>
          </a:p>
        </p:txBody>
      </p:sp>
      <p:sp>
        <p:nvSpPr>
          <p:cNvPr id="83" name="Isosceles Triangle 82"/>
          <p:cNvSpPr/>
          <p:nvPr/>
        </p:nvSpPr>
        <p:spPr bwMode="gray">
          <a:xfrm rot="16784027">
            <a:off x="1802607" y="5112544"/>
            <a:ext cx="1223962" cy="755650"/>
          </a:xfrm>
          <a:prstGeom prst="triangle">
            <a:avLst/>
          </a:prstGeom>
          <a:gradFill>
            <a:gsLst>
              <a:gs pos="50000">
                <a:schemeClr val="bg1"/>
              </a:gs>
              <a:gs pos="27000">
                <a:srgbClr val="FCCC93"/>
              </a:gs>
              <a:gs pos="100000">
                <a:schemeClr val="accent1">
                  <a:tint val="23500"/>
                  <a:satMod val="160000"/>
                </a:schemeClr>
              </a:gs>
            </a:gsLst>
            <a:lin ang="5400000" scaled="0"/>
          </a:gradFill>
          <a:ln w="6350">
            <a:noFill/>
            <a:miter lim="800000"/>
            <a:headEnd/>
            <a:tailEnd/>
          </a:ln>
        </p:spPr>
        <p:txBody>
          <a:bodyPr lIns="0" tIns="18288" rIns="0" bIns="18288" anchor="ctr"/>
          <a:lstStyle/>
          <a:p>
            <a:pPr algn="ctr" defTabSz="762000" eaLnBrk="0" hangingPunct="0">
              <a:defRPr/>
            </a:pPr>
            <a:endParaRPr lang="en-US" b="1" dirty="0">
              <a:solidFill>
                <a:srgbClr val="FFFFFF"/>
              </a:solidFill>
            </a:endParaRPr>
          </a:p>
        </p:txBody>
      </p:sp>
      <p:pic>
        <p:nvPicPr>
          <p:cNvPr id="9231" name="Picture 83"/>
          <p:cNvPicPr>
            <a:picLocks noChangeAspect="1" noChangeArrowheads="1"/>
          </p:cNvPicPr>
          <p:nvPr/>
        </p:nvPicPr>
        <p:blipFill>
          <a:blip r:embed="rId16"/>
          <a:srcRect t="13155"/>
          <a:stretch>
            <a:fillRect/>
          </a:stretch>
        </p:blipFill>
        <p:spPr bwMode="auto">
          <a:xfrm>
            <a:off x="781050" y="4533900"/>
            <a:ext cx="1444625" cy="1368425"/>
          </a:xfrm>
          <a:prstGeom prst="rect">
            <a:avLst/>
          </a:prstGeom>
          <a:noFill/>
          <a:ln w="9525">
            <a:noFill/>
            <a:miter lim="800000"/>
            <a:headEnd/>
            <a:tailEnd/>
          </a:ln>
        </p:spPr>
      </p:pic>
      <p:pic>
        <p:nvPicPr>
          <p:cNvPr id="9232" name="rg_hi" descr="http://t1.gstatic.com/images?q=tbn:ANd9GcSn42mEfmQFhi9gvMEm7_NP22IVPe6cRQqIOknGQdvpoOyuyfRy">
            <a:hlinkClick r:id="rId17"/>
          </p:cNvPr>
          <p:cNvPicPr>
            <a:picLocks noChangeAspect="1" noChangeArrowheads="1"/>
          </p:cNvPicPr>
          <p:nvPr/>
        </p:nvPicPr>
        <p:blipFill>
          <a:blip r:embed="rId18"/>
          <a:srcRect/>
          <a:stretch>
            <a:fillRect/>
          </a:stretch>
        </p:blipFill>
        <p:spPr bwMode="auto">
          <a:xfrm>
            <a:off x="2292350" y="4965700"/>
            <a:ext cx="1728788" cy="1908175"/>
          </a:xfrm>
          <a:prstGeom prst="rect">
            <a:avLst/>
          </a:prstGeom>
          <a:noFill/>
          <a:ln w="9525">
            <a:noFill/>
            <a:miter lim="800000"/>
            <a:headEnd/>
            <a:tailEnd/>
          </a:ln>
        </p:spPr>
      </p:pic>
      <p:sp>
        <p:nvSpPr>
          <p:cNvPr id="86" name="Rectangle 201"/>
          <p:cNvSpPr txBox="1">
            <a:spLocks noChangeArrowheads="1"/>
          </p:cNvSpPr>
          <p:nvPr>
            <p:custDataLst>
              <p:tags r:id="rId10"/>
            </p:custDataLst>
          </p:nvPr>
        </p:nvSpPr>
        <p:spPr bwMode="auto">
          <a:xfrm>
            <a:off x="1068388" y="5973763"/>
            <a:ext cx="1152525" cy="1081087"/>
          </a:xfrm>
          <a:prstGeom prst="rect">
            <a:avLst/>
          </a:prstGeom>
          <a:noFill/>
          <a:ln w="9525" algn="ctr">
            <a:noFill/>
            <a:miter lim="800000"/>
            <a:headEnd/>
            <a:tailEnd/>
          </a:ln>
        </p:spPr>
        <p:txBody>
          <a:bodyPr lIns="0" rIns="18288"/>
          <a:lstStyle/>
          <a:p>
            <a:pPr defTabSz="1019175">
              <a:spcBef>
                <a:spcPts val="0"/>
              </a:spcBef>
              <a:spcAft>
                <a:spcPts val="0"/>
              </a:spcAft>
              <a:buClr>
                <a:srgbClr val="70193D"/>
              </a:buClr>
              <a:buSzPct val="95000"/>
              <a:defRPr/>
            </a:pPr>
            <a:r>
              <a:rPr lang="en-US" sz="1000" kern="0" dirty="0">
                <a:solidFill>
                  <a:schemeClr val="accent1"/>
                </a:solidFill>
                <a:latin typeface="+mn-lt"/>
                <a:cs typeface="+mn-cs"/>
              </a:rPr>
              <a:t>Located in Thika near the vicinity of an industrial heartland</a:t>
            </a:r>
            <a:endParaRPr lang="en-GB" sz="1000" kern="0" dirty="0">
              <a:solidFill>
                <a:schemeClr val="accent1"/>
              </a:solidFill>
              <a:latin typeface="+mn-lt"/>
              <a:cs typeface="+mn-cs"/>
            </a:endParaRPr>
          </a:p>
        </p:txBody>
      </p:sp>
      <p:sp>
        <p:nvSpPr>
          <p:cNvPr id="9234" name="Rectangle 34"/>
          <p:cNvSpPr>
            <a:spLocks noChangeArrowheads="1"/>
          </p:cNvSpPr>
          <p:nvPr>
            <p:custDataLst>
              <p:tags r:id="rId11"/>
            </p:custDataLst>
          </p:nvPr>
        </p:nvSpPr>
        <p:spPr bwMode="gray">
          <a:xfrm>
            <a:off x="636588" y="4017963"/>
            <a:ext cx="3600450" cy="228600"/>
          </a:xfrm>
          <a:prstGeom prst="rect">
            <a:avLst/>
          </a:prstGeom>
          <a:solidFill>
            <a:srgbClr val="00386B"/>
          </a:solidFill>
          <a:ln w="6350" algn="ctr">
            <a:solidFill>
              <a:srgbClr val="00386B"/>
            </a:solidFill>
            <a:miter lim="800000"/>
            <a:headEnd/>
            <a:tailEnd/>
          </a:ln>
        </p:spPr>
        <p:txBody>
          <a:bodyPr lIns="0" tIns="18282" rIns="0" bIns="18282" anchor="ctr"/>
          <a:lstStyle/>
          <a:p>
            <a:pPr algn="ctr" defTabSz="762000" eaLnBrk="0" hangingPunct="0"/>
            <a:r>
              <a:rPr lang="en-US" b="1">
                <a:solidFill>
                  <a:srgbClr val="FFFFFF"/>
                </a:solidFill>
              </a:rPr>
              <a:t>Geographic Location</a:t>
            </a:r>
            <a:endParaRPr lang="en-US" b="1" baseline="30000">
              <a:solidFill>
                <a:srgbClr val="FFFFFF"/>
              </a:solidFill>
            </a:endParaRPr>
          </a:p>
        </p:txBody>
      </p:sp>
      <p:sp>
        <p:nvSpPr>
          <p:cNvPr id="9235" name="Oval 87"/>
          <p:cNvSpPr>
            <a:spLocks noChangeArrowheads="1"/>
          </p:cNvSpPr>
          <p:nvPr/>
        </p:nvSpPr>
        <p:spPr bwMode="auto">
          <a:xfrm>
            <a:off x="5676900" y="4533900"/>
            <a:ext cx="865188" cy="720725"/>
          </a:xfrm>
          <a:prstGeom prst="ellipse">
            <a:avLst/>
          </a:prstGeom>
          <a:noFill/>
          <a:ln w="15875" algn="ctr">
            <a:solidFill>
              <a:srgbClr val="C00000"/>
            </a:solidFill>
            <a:round/>
            <a:headEnd/>
            <a:tailEnd/>
          </a:ln>
        </p:spPr>
        <p:txBody>
          <a:bodyPr wrap="none" lIns="0" tIns="0" rIns="18288" bIns="18288" anchor="ctr"/>
          <a:lstStyle/>
          <a:p>
            <a:pPr algn="ctr"/>
            <a:endParaRPr lang="en-GB"/>
          </a:p>
        </p:txBody>
      </p:sp>
      <p:sp>
        <p:nvSpPr>
          <p:cNvPr id="9236" name="Rectangle 22"/>
          <p:cNvSpPr>
            <a:spLocks noChangeArrowheads="1"/>
          </p:cNvSpPr>
          <p:nvPr>
            <p:custDataLst>
              <p:tags r:id="rId12"/>
            </p:custDataLst>
          </p:nvPr>
        </p:nvSpPr>
        <p:spPr bwMode="auto">
          <a:xfrm>
            <a:off x="4013200" y="7253288"/>
            <a:ext cx="2057400" cy="404812"/>
          </a:xfrm>
          <a:prstGeom prst="rect">
            <a:avLst/>
          </a:prstGeom>
          <a:noFill/>
          <a:ln w="9525">
            <a:noFill/>
            <a:miter lim="800000"/>
            <a:headEnd/>
            <a:tailEnd/>
          </a:ln>
        </p:spPr>
        <p:txBody>
          <a:bodyPr lIns="0" tIns="0" rIns="18288" bIns="18288"/>
          <a:lstStyle/>
          <a:p>
            <a:pPr algn="ctr"/>
            <a:r>
              <a:rPr lang="en-US" sz="1200">
                <a:solidFill>
                  <a:schemeClr val="hlink"/>
                </a:solidFill>
              </a:rPr>
              <a:t>1</a:t>
            </a:r>
          </a:p>
        </p:txBody>
      </p:sp>
    </p:spTree>
    <p:custDataLst>
      <p:tags r:id="rId1"/>
    </p:custData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5"/>
          <p:cNvSpPr>
            <a:spLocks noGrp="1"/>
          </p:cNvSpPr>
          <p:nvPr>
            <p:ph type="title"/>
          </p:nvPr>
        </p:nvSpPr>
        <p:spPr/>
        <p:txBody>
          <a:bodyPr/>
          <a:lstStyle/>
          <a:p>
            <a:r>
              <a:rPr lang="en-US" smtClean="0"/>
              <a:t>Project Overview</a:t>
            </a:r>
            <a:endParaRPr lang="en-GB" smtClean="0"/>
          </a:p>
        </p:txBody>
      </p:sp>
      <p:sp>
        <p:nvSpPr>
          <p:cNvPr id="11266" name="Rectangle 34"/>
          <p:cNvSpPr>
            <a:spLocks noChangeArrowheads="1"/>
          </p:cNvSpPr>
          <p:nvPr>
            <p:custDataLst>
              <p:tags r:id="rId2"/>
            </p:custDataLst>
          </p:nvPr>
        </p:nvSpPr>
        <p:spPr bwMode="gray">
          <a:xfrm>
            <a:off x="636588" y="1895475"/>
            <a:ext cx="4341812" cy="228600"/>
          </a:xfrm>
          <a:prstGeom prst="rect">
            <a:avLst/>
          </a:prstGeom>
          <a:solidFill>
            <a:srgbClr val="00386B"/>
          </a:solidFill>
          <a:ln w="6350" algn="ctr">
            <a:solidFill>
              <a:srgbClr val="00386B"/>
            </a:solidFill>
            <a:miter lim="800000"/>
            <a:headEnd/>
            <a:tailEnd/>
          </a:ln>
        </p:spPr>
        <p:txBody>
          <a:bodyPr lIns="0" tIns="18282" rIns="0" bIns="18282" anchor="ctr"/>
          <a:lstStyle/>
          <a:p>
            <a:pPr algn="ctr" defTabSz="762000" eaLnBrk="0" hangingPunct="0"/>
            <a:r>
              <a:rPr lang="en-US" b="1">
                <a:solidFill>
                  <a:srgbClr val="FFFFFF"/>
                </a:solidFill>
              </a:rPr>
              <a:t>Project Overview</a:t>
            </a:r>
            <a:endParaRPr lang="en-US" b="1" baseline="30000">
              <a:solidFill>
                <a:srgbClr val="FFFFFF"/>
              </a:solidFill>
            </a:endParaRPr>
          </a:p>
        </p:txBody>
      </p:sp>
      <p:sp>
        <p:nvSpPr>
          <p:cNvPr id="11267" name="Rectangle 46"/>
          <p:cNvSpPr>
            <a:spLocks noChangeArrowheads="1"/>
          </p:cNvSpPr>
          <p:nvPr>
            <p:custDataLst>
              <p:tags r:id="rId3"/>
            </p:custDataLst>
          </p:nvPr>
        </p:nvSpPr>
        <p:spPr bwMode="auto">
          <a:xfrm>
            <a:off x="636588" y="2319338"/>
            <a:ext cx="4343400" cy="2719387"/>
          </a:xfrm>
          <a:prstGeom prst="rect">
            <a:avLst/>
          </a:prstGeom>
          <a:noFill/>
          <a:ln w="9525" algn="ctr">
            <a:noFill/>
            <a:miter lim="800000"/>
            <a:headEnd/>
            <a:tailEnd/>
          </a:ln>
        </p:spPr>
        <p:txBody>
          <a:bodyPr lIns="0" tIns="0" rIns="18282" bIns="18282"/>
          <a:lstStyle/>
          <a:p>
            <a:pPr marL="228600" indent="-228600" algn="just" defTabSz="1019175" eaLnBrk="0" hangingPunct="0">
              <a:lnSpc>
                <a:spcPct val="110000"/>
              </a:lnSpc>
              <a:spcBef>
                <a:spcPct val="60000"/>
              </a:spcBef>
              <a:buClr>
                <a:srgbClr val="70193D"/>
              </a:buClr>
              <a:buSzPct val="95000"/>
              <a:buFont typeface="Wingdings 2" pitchFamily="18" charset="2"/>
              <a:buChar char="¡"/>
            </a:pPr>
            <a:r>
              <a:rPr lang="en-GB" sz="1200"/>
              <a:t>Thika Power Limited (“</a:t>
            </a:r>
            <a:r>
              <a:rPr lang="en-GB" sz="1200" b="1"/>
              <a:t>TPL</a:t>
            </a:r>
            <a:r>
              <a:rPr lang="en-GB" sz="1200"/>
              <a:t>”) successfully bid through a competitive tender process for purpose of designing, constructing and operating a new 87MW heavy-fuel oil fired independent power plant located in Thika, Kenya</a:t>
            </a:r>
          </a:p>
          <a:p>
            <a:pPr marL="228600" indent="-228600" algn="just" defTabSz="1019175" eaLnBrk="0" hangingPunct="0">
              <a:lnSpc>
                <a:spcPct val="110000"/>
              </a:lnSpc>
              <a:spcBef>
                <a:spcPct val="60000"/>
              </a:spcBef>
              <a:buClr>
                <a:srgbClr val="70193D"/>
              </a:buClr>
              <a:buSzPct val="95000"/>
              <a:buFont typeface="Wingdings 2" pitchFamily="18" charset="2"/>
              <a:buChar char="¡"/>
            </a:pPr>
            <a:r>
              <a:rPr lang="en-US" sz="1200"/>
              <a:t>TPL is owned 90% by Melec PowerGen (BVI) and 10% by the local Africa Energy Resources Pte Ltd.</a:t>
            </a:r>
            <a:endParaRPr lang="en-GB" sz="1200"/>
          </a:p>
          <a:p>
            <a:pPr marL="228600" indent="-228600" algn="just" defTabSz="1019175" eaLnBrk="0" hangingPunct="0">
              <a:lnSpc>
                <a:spcPct val="110000"/>
              </a:lnSpc>
              <a:spcBef>
                <a:spcPct val="60000"/>
              </a:spcBef>
              <a:buClr>
                <a:srgbClr val="70193D"/>
              </a:buClr>
              <a:buSzPct val="95000"/>
              <a:buFont typeface="Wingdings 2" pitchFamily="18" charset="2"/>
              <a:buChar char="¡"/>
            </a:pPr>
            <a:r>
              <a:rPr lang="en-GB" sz="1200"/>
              <a:t>The total project cost is Euro 112,4 million and was financed on a limited recourse basis of 75:25</a:t>
            </a:r>
          </a:p>
          <a:p>
            <a:pPr marL="228600" indent="-228600" algn="just" defTabSz="1019175" eaLnBrk="0" hangingPunct="0">
              <a:lnSpc>
                <a:spcPct val="110000"/>
              </a:lnSpc>
              <a:spcBef>
                <a:spcPct val="60000"/>
              </a:spcBef>
              <a:buClr>
                <a:srgbClr val="70193D"/>
              </a:buClr>
              <a:buSzPct val="95000"/>
              <a:buFont typeface="Wingdings 2" pitchFamily="18" charset="2"/>
              <a:buChar char="¡"/>
            </a:pPr>
            <a:r>
              <a:rPr lang="en-GB" sz="1200"/>
              <a:t>TPL has entered into a 20-year capacity-based Power Purchase Agreement (“</a:t>
            </a:r>
            <a:r>
              <a:rPr lang="en-GB" sz="1200" b="1"/>
              <a:t>PPA”</a:t>
            </a:r>
            <a:r>
              <a:rPr lang="en-GB" sz="1200"/>
              <a:t>) with Kenya Power &amp; Lighting Company (“</a:t>
            </a:r>
            <a:r>
              <a:rPr lang="en-GB" sz="1200" b="1"/>
              <a:t>KPLC</a:t>
            </a:r>
            <a:r>
              <a:rPr lang="en-GB" sz="1200"/>
              <a:t>”)</a:t>
            </a:r>
          </a:p>
          <a:p>
            <a:pPr marL="228600" indent="-228600" algn="just" defTabSz="1019175" eaLnBrk="0" hangingPunct="0">
              <a:lnSpc>
                <a:spcPct val="110000"/>
              </a:lnSpc>
              <a:spcBef>
                <a:spcPct val="60000"/>
              </a:spcBef>
              <a:buClr>
                <a:srgbClr val="70193D"/>
              </a:buClr>
              <a:buSzPct val="95000"/>
              <a:buFont typeface="Wingdings 2" pitchFamily="18" charset="2"/>
              <a:buChar char="¡"/>
            </a:pPr>
            <a:r>
              <a:rPr lang="en-GB" sz="1200"/>
              <a:t>Moreover, the Government of Kenya issued a Letter of Support (“</a:t>
            </a:r>
            <a:r>
              <a:rPr lang="en-GB" sz="1200" b="1"/>
              <a:t>LOS</a:t>
            </a:r>
            <a:r>
              <a:rPr lang="en-GB" sz="1200"/>
              <a:t>”) to support KPLC obligations under the PPA</a:t>
            </a:r>
          </a:p>
          <a:p>
            <a:pPr marL="228600" indent="-228600" algn="just" defTabSz="1019175" eaLnBrk="0" hangingPunct="0">
              <a:lnSpc>
                <a:spcPct val="110000"/>
              </a:lnSpc>
              <a:spcBef>
                <a:spcPct val="60000"/>
              </a:spcBef>
              <a:buClr>
                <a:srgbClr val="70193D"/>
              </a:buClr>
              <a:buSzPct val="95000"/>
              <a:buFont typeface="Wingdings 2" pitchFamily="18" charset="2"/>
              <a:buChar char="¡"/>
            </a:pPr>
            <a:r>
              <a:rPr lang="en-US" sz="1200"/>
              <a:t>The debt financing, with a tenor of 15 years, is being provided by IFC, AfDB, and ABSA, a consortium comprising of a </a:t>
            </a:r>
            <a:r>
              <a:rPr lang="en-US" sz="1200" u="sng"/>
              <a:t>mix of DFI and commercial bank financing.</a:t>
            </a:r>
            <a:r>
              <a:rPr lang="en-US" sz="1200"/>
              <a:t> </a:t>
            </a:r>
            <a:endParaRPr lang="en-GB" sz="1200"/>
          </a:p>
          <a:p>
            <a:pPr marL="228600" indent="-228600" algn="just" defTabSz="1019175" eaLnBrk="0" hangingPunct="0">
              <a:lnSpc>
                <a:spcPct val="110000"/>
              </a:lnSpc>
              <a:spcBef>
                <a:spcPct val="60000"/>
              </a:spcBef>
              <a:buClr>
                <a:srgbClr val="70193D"/>
              </a:buClr>
              <a:buSzPct val="95000"/>
              <a:buFont typeface="Wingdings 2" pitchFamily="18" charset="2"/>
              <a:buChar char="¡"/>
            </a:pPr>
            <a:endParaRPr lang="en-GB" sz="1200"/>
          </a:p>
        </p:txBody>
      </p:sp>
      <p:sp>
        <p:nvSpPr>
          <p:cNvPr id="11268" name="Rectangle 332"/>
          <p:cNvSpPr>
            <a:spLocks noChangeArrowheads="1"/>
          </p:cNvSpPr>
          <p:nvPr/>
        </p:nvSpPr>
        <p:spPr bwMode="auto">
          <a:xfrm>
            <a:off x="420688" y="3413125"/>
            <a:ext cx="71437" cy="71438"/>
          </a:xfrm>
          <a:prstGeom prst="rect">
            <a:avLst/>
          </a:prstGeom>
          <a:noFill/>
          <a:ln w="9525" algn="ctr">
            <a:noFill/>
            <a:miter lim="800000"/>
            <a:headEnd/>
            <a:tailEnd/>
          </a:ln>
        </p:spPr>
        <p:txBody>
          <a:bodyPr wrap="none" lIns="0" tIns="0" rIns="18288" bIns="18288" anchor="ctr"/>
          <a:lstStyle/>
          <a:p>
            <a:pPr algn="ctr"/>
            <a:endParaRPr lang="en-GB" sz="600"/>
          </a:p>
        </p:txBody>
      </p:sp>
      <p:sp>
        <p:nvSpPr>
          <p:cNvPr id="11269" name="Text Box 31"/>
          <p:cNvSpPr txBox="1">
            <a:spLocks noChangeArrowheads="1"/>
          </p:cNvSpPr>
          <p:nvPr>
            <p:custDataLst>
              <p:tags r:id="rId4"/>
            </p:custDataLst>
          </p:nvPr>
        </p:nvSpPr>
        <p:spPr bwMode="auto">
          <a:xfrm>
            <a:off x="752475" y="1222375"/>
            <a:ext cx="8772525" cy="504825"/>
          </a:xfrm>
          <a:prstGeom prst="rect">
            <a:avLst/>
          </a:prstGeom>
          <a:noFill/>
          <a:ln w="9525" algn="ctr">
            <a:noFill/>
            <a:miter lim="800000"/>
            <a:headEnd/>
            <a:tailEnd/>
          </a:ln>
        </p:spPr>
        <p:txBody>
          <a:bodyPr lIns="0" tIns="0" rIns="100572" bIns="18286"/>
          <a:lstStyle/>
          <a:p>
            <a:pPr algn="ctr"/>
            <a:r>
              <a:rPr lang="en-GB" sz="1600" b="1"/>
              <a:t>This project represents a significant milestone given its numerous success factors</a:t>
            </a:r>
          </a:p>
        </p:txBody>
      </p:sp>
      <p:sp>
        <p:nvSpPr>
          <p:cNvPr id="11270" name="Rectangle 34"/>
          <p:cNvSpPr>
            <a:spLocks noChangeArrowheads="1"/>
          </p:cNvSpPr>
          <p:nvPr>
            <p:custDataLst>
              <p:tags r:id="rId5"/>
            </p:custDataLst>
          </p:nvPr>
        </p:nvSpPr>
        <p:spPr bwMode="gray">
          <a:xfrm>
            <a:off x="5080000" y="1887538"/>
            <a:ext cx="4341813" cy="228600"/>
          </a:xfrm>
          <a:prstGeom prst="rect">
            <a:avLst/>
          </a:prstGeom>
          <a:solidFill>
            <a:srgbClr val="00386B"/>
          </a:solidFill>
          <a:ln w="6350" algn="ctr">
            <a:solidFill>
              <a:srgbClr val="00386B"/>
            </a:solidFill>
            <a:miter lim="800000"/>
            <a:headEnd/>
            <a:tailEnd/>
          </a:ln>
        </p:spPr>
        <p:txBody>
          <a:bodyPr lIns="0" tIns="18282" rIns="0" bIns="18282" anchor="ctr"/>
          <a:lstStyle/>
          <a:p>
            <a:pPr algn="ctr" defTabSz="762000" eaLnBrk="0" hangingPunct="0"/>
            <a:r>
              <a:rPr lang="en-US" b="1">
                <a:solidFill>
                  <a:srgbClr val="FFFFFF"/>
                </a:solidFill>
              </a:rPr>
              <a:t>Key Success Factors</a:t>
            </a:r>
            <a:endParaRPr lang="en-US" b="1" baseline="30000">
              <a:solidFill>
                <a:srgbClr val="FFFFFF"/>
              </a:solidFill>
            </a:endParaRPr>
          </a:p>
        </p:txBody>
      </p:sp>
      <p:sp>
        <p:nvSpPr>
          <p:cNvPr id="11271" name="Rectangle 46"/>
          <p:cNvSpPr>
            <a:spLocks noChangeArrowheads="1"/>
          </p:cNvSpPr>
          <p:nvPr>
            <p:custDataLst>
              <p:tags r:id="rId6"/>
            </p:custDataLst>
          </p:nvPr>
        </p:nvSpPr>
        <p:spPr bwMode="auto">
          <a:xfrm>
            <a:off x="5078413" y="2319338"/>
            <a:ext cx="4343400" cy="2719387"/>
          </a:xfrm>
          <a:prstGeom prst="rect">
            <a:avLst/>
          </a:prstGeom>
          <a:noFill/>
          <a:ln w="9525" algn="ctr">
            <a:noFill/>
            <a:miter lim="800000"/>
            <a:headEnd/>
            <a:tailEnd/>
          </a:ln>
        </p:spPr>
        <p:txBody>
          <a:bodyPr lIns="0" tIns="0" rIns="18282" bIns="18282"/>
          <a:lstStyle/>
          <a:p>
            <a:pPr marL="228600" indent="-228600" algn="just" defTabSz="1019175" eaLnBrk="0" hangingPunct="0">
              <a:lnSpc>
                <a:spcPct val="110000"/>
              </a:lnSpc>
              <a:spcBef>
                <a:spcPct val="60000"/>
              </a:spcBef>
              <a:buClr>
                <a:srgbClr val="70193D"/>
              </a:buClr>
              <a:buSzPct val="95000"/>
              <a:buFont typeface="Wingdings 2" pitchFamily="18" charset="2"/>
              <a:buChar char="¡"/>
            </a:pPr>
            <a:r>
              <a:rPr lang="en-US" sz="1200" b="1"/>
              <a:t>Country and sector benchmarking</a:t>
            </a:r>
          </a:p>
          <a:p>
            <a:pPr marL="685800" lvl="1" indent="-228600" algn="just" defTabSz="1019175" eaLnBrk="0" hangingPunct="0">
              <a:lnSpc>
                <a:spcPct val="110000"/>
              </a:lnSpc>
              <a:buClr>
                <a:srgbClr val="70193D"/>
              </a:buClr>
              <a:buSzPct val="55000"/>
              <a:buFont typeface="Wingdings 3" pitchFamily="18" charset="2"/>
              <a:buChar char="u"/>
            </a:pPr>
            <a:r>
              <a:rPr lang="en-US" sz="1200"/>
              <a:t>Kenya has a track record of over 16-years in the IPP field</a:t>
            </a:r>
          </a:p>
          <a:p>
            <a:pPr marL="685800" lvl="1" indent="-228600" algn="just" defTabSz="1019175" eaLnBrk="0" hangingPunct="0">
              <a:lnSpc>
                <a:spcPct val="110000"/>
              </a:lnSpc>
              <a:buClr>
                <a:srgbClr val="70193D"/>
              </a:buClr>
              <a:buSzPct val="55000"/>
              <a:buFont typeface="Wingdings 3" pitchFamily="18" charset="2"/>
              <a:buChar char="u"/>
            </a:pPr>
            <a:r>
              <a:rPr lang="en-US" sz="1200"/>
              <a:t>Strong and commercially viable off-taker</a:t>
            </a:r>
          </a:p>
          <a:p>
            <a:pPr marL="685800" lvl="1" indent="-228600" algn="just" defTabSz="1019175" eaLnBrk="0" hangingPunct="0">
              <a:lnSpc>
                <a:spcPct val="110000"/>
              </a:lnSpc>
              <a:buClr>
                <a:srgbClr val="70193D"/>
              </a:buClr>
              <a:buSzPct val="55000"/>
              <a:buFont typeface="Wingdings 3" pitchFamily="18" charset="2"/>
              <a:buChar char="u"/>
            </a:pPr>
            <a:r>
              <a:rPr lang="en-US" sz="1200"/>
              <a:t>Strong independent and transparent regulator with consistent tariff setting</a:t>
            </a:r>
          </a:p>
          <a:p>
            <a:pPr marL="228600" indent="-228600" algn="just" defTabSz="1019175" eaLnBrk="0" hangingPunct="0">
              <a:lnSpc>
                <a:spcPct val="110000"/>
              </a:lnSpc>
              <a:spcBef>
                <a:spcPct val="60000"/>
              </a:spcBef>
              <a:buClr>
                <a:srgbClr val="70193D"/>
              </a:buClr>
              <a:buSzPct val="95000"/>
              <a:buFont typeface="Wingdings 2" pitchFamily="18" charset="2"/>
              <a:buChar char="¡"/>
            </a:pPr>
            <a:r>
              <a:rPr lang="en-US" sz="1200" b="1"/>
              <a:t>Robust deal structure</a:t>
            </a:r>
          </a:p>
          <a:p>
            <a:pPr marL="685800" lvl="1" indent="-228600" algn="just" defTabSz="1019175" eaLnBrk="0" hangingPunct="0">
              <a:lnSpc>
                <a:spcPct val="110000"/>
              </a:lnSpc>
              <a:buClr>
                <a:srgbClr val="70193D"/>
              </a:buClr>
              <a:buSzPct val="55000"/>
              <a:buFont typeface="Wingdings 3" pitchFamily="18" charset="2"/>
              <a:buChar char="u"/>
            </a:pPr>
            <a:r>
              <a:rPr lang="en-US" sz="1200"/>
              <a:t>Robust risk allocation</a:t>
            </a:r>
          </a:p>
          <a:p>
            <a:pPr marL="228600" indent="-228600" algn="just" defTabSz="1019175" eaLnBrk="0" hangingPunct="0">
              <a:lnSpc>
                <a:spcPct val="110000"/>
              </a:lnSpc>
              <a:spcBef>
                <a:spcPct val="60000"/>
              </a:spcBef>
              <a:buClr>
                <a:srgbClr val="70193D"/>
              </a:buClr>
              <a:buSzPct val="95000"/>
              <a:buFont typeface="Wingdings 2" pitchFamily="18" charset="2"/>
              <a:buChar char="¡"/>
            </a:pPr>
            <a:r>
              <a:rPr lang="en-US" sz="1200" b="1"/>
              <a:t>Committed south-south development</a:t>
            </a:r>
          </a:p>
          <a:p>
            <a:pPr marL="685800" lvl="1" indent="-228600" algn="just" defTabSz="1019175" eaLnBrk="0" hangingPunct="0">
              <a:lnSpc>
                <a:spcPct val="110000"/>
              </a:lnSpc>
              <a:spcBef>
                <a:spcPct val="60000"/>
              </a:spcBef>
              <a:buClr>
                <a:srgbClr val="70193D"/>
              </a:buClr>
              <a:buSzPct val="55000"/>
              <a:buFont typeface="Wingdings 3" pitchFamily="18" charset="2"/>
              <a:buChar char="u"/>
            </a:pPr>
            <a:r>
              <a:rPr lang="en-US" sz="1200"/>
              <a:t>This is the second IPP that Melec PowerGen have developed</a:t>
            </a:r>
          </a:p>
          <a:p>
            <a:pPr marL="228600" indent="-228600" algn="just" defTabSz="1019175" eaLnBrk="0" hangingPunct="0">
              <a:lnSpc>
                <a:spcPct val="110000"/>
              </a:lnSpc>
              <a:spcBef>
                <a:spcPct val="60000"/>
              </a:spcBef>
              <a:buClr>
                <a:srgbClr val="70193D"/>
              </a:buClr>
              <a:buSzPct val="95000"/>
              <a:buFont typeface="Wingdings 2" pitchFamily="18" charset="2"/>
              <a:buChar char="¡"/>
            </a:pPr>
            <a:r>
              <a:rPr lang="en-US" sz="1200" b="1"/>
              <a:t>Least cost thermal power alternative</a:t>
            </a:r>
          </a:p>
          <a:p>
            <a:pPr marL="685800" lvl="1" indent="-228600" algn="just" defTabSz="1019175" eaLnBrk="0" hangingPunct="0">
              <a:lnSpc>
                <a:spcPct val="110000"/>
              </a:lnSpc>
              <a:spcBef>
                <a:spcPct val="60000"/>
              </a:spcBef>
              <a:buClr>
                <a:srgbClr val="70193D"/>
              </a:buClr>
              <a:buSzPct val="55000"/>
              <a:buFont typeface="Wingdings 3" pitchFamily="18" charset="2"/>
              <a:buChar char="u"/>
            </a:pPr>
            <a:r>
              <a:rPr lang="en-US" sz="1200"/>
              <a:t>Engines are expected to have superior thermal efficiency</a:t>
            </a:r>
            <a:endParaRPr lang="en-GB" sz="1200"/>
          </a:p>
        </p:txBody>
      </p:sp>
      <p:sp>
        <p:nvSpPr>
          <p:cNvPr id="11272" name="Rectangle 23"/>
          <p:cNvSpPr>
            <a:spLocks noChangeArrowheads="1"/>
          </p:cNvSpPr>
          <p:nvPr>
            <p:custDataLst>
              <p:tags r:id="rId7"/>
            </p:custDataLst>
          </p:nvPr>
        </p:nvSpPr>
        <p:spPr bwMode="auto">
          <a:xfrm>
            <a:off x="4013200" y="7253288"/>
            <a:ext cx="2057400" cy="404812"/>
          </a:xfrm>
          <a:prstGeom prst="rect">
            <a:avLst/>
          </a:prstGeom>
          <a:noFill/>
          <a:ln w="9525">
            <a:noFill/>
            <a:miter lim="800000"/>
            <a:headEnd/>
            <a:tailEnd/>
          </a:ln>
        </p:spPr>
        <p:txBody>
          <a:bodyPr lIns="0" tIns="0" rIns="18288" bIns="18288"/>
          <a:lstStyle/>
          <a:p>
            <a:pPr algn="ctr"/>
            <a:r>
              <a:rPr lang="en-US" sz="1200">
                <a:solidFill>
                  <a:schemeClr val="hlink"/>
                </a:solidFill>
              </a:rPr>
              <a:t>2</a:t>
            </a:r>
          </a:p>
        </p:txBody>
      </p:sp>
      <p:sp>
        <p:nvSpPr>
          <p:cNvPr id="11273" name="Rectangle 5"/>
          <p:cNvSpPr>
            <a:spLocks noChangeArrowheads="1"/>
          </p:cNvSpPr>
          <p:nvPr>
            <p:custDataLst>
              <p:tags r:id="rId8"/>
            </p:custDataLst>
          </p:nvPr>
        </p:nvSpPr>
        <p:spPr bwMode="auto">
          <a:xfrm>
            <a:off x="5029200" y="1066800"/>
            <a:ext cx="4343400" cy="173038"/>
          </a:xfrm>
          <a:prstGeom prst="rect">
            <a:avLst/>
          </a:prstGeom>
          <a:noFill/>
          <a:ln w="9525">
            <a:noFill/>
            <a:miter lim="800000"/>
            <a:headEnd/>
            <a:tailEnd/>
          </a:ln>
        </p:spPr>
        <p:txBody>
          <a:bodyPr wrap="none" lIns="0" tIns="36576" rIns="0" bIns="0"/>
          <a:lstStyle/>
          <a:p>
            <a:pPr algn="r" defTabSz="674688" eaLnBrk="0" hangingPunct="0">
              <a:lnSpc>
                <a:spcPct val="90000"/>
              </a:lnSpc>
            </a:pPr>
            <a:r>
              <a:rPr lang="en-US" sz="800" b="1">
                <a:solidFill>
                  <a:schemeClr val="accent1"/>
                </a:solidFill>
              </a:rPr>
              <a:t>Thika Power Project</a:t>
            </a:r>
          </a:p>
        </p:txBody>
      </p:sp>
    </p:spTree>
    <p:custDataLst>
      <p:tags r:id="rId1"/>
    </p:custData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2"/>
          <p:cNvSpPr txBox="1">
            <a:spLocks noChangeArrowheads="1"/>
          </p:cNvSpPr>
          <p:nvPr>
            <p:custDataLst>
              <p:tags r:id="rId1"/>
            </p:custDataLst>
          </p:nvPr>
        </p:nvSpPr>
        <p:spPr>
          <a:xfrm>
            <a:off x="730250" y="2419350"/>
            <a:ext cx="4105275" cy="3914775"/>
          </a:xfrm>
          <a:prstGeom prst="rect">
            <a:avLst/>
          </a:prstGeom>
        </p:spPr>
        <p:txBody>
          <a:bodyPr lIns="0" tIns="0" rIns="18282" bIns="18282">
            <a:normAutofit/>
          </a:bodyPr>
          <a:lstStyle/>
          <a:p>
            <a:pPr marL="228600" indent="-228600" defTabSz="1019175">
              <a:lnSpc>
                <a:spcPct val="110000"/>
              </a:lnSpc>
              <a:spcBef>
                <a:spcPct val="60000"/>
              </a:spcBef>
              <a:buClr>
                <a:srgbClr val="70193D"/>
              </a:buClr>
              <a:buSzPct val="95000"/>
              <a:buFont typeface="Wingdings 2" pitchFamily="18" charset="2"/>
              <a:buChar char="¡"/>
              <a:defRPr/>
            </a:pPr>
            <a:r>
              <a:rPr lang="en-US" sz="1200" kern="0" dirty="0">
                <a:latin typeface="+mn-lt"/>
                <a:cs typeface="+mn-cs"/>
              </a:rPr>
              <a:t>Robust risk allocation </a:t>
            </a:r>
            <a:r>
              <a:rPr lang="en-GB" sz="1200" dirty="0"/>
              <a:t>where commercial and political event risks are separated and allocated to the off-taker, through the PPA, and to the </a:t>
            </a:r>
            <a:r>
              <a:rPr lang="en-GB" sz="1200" dirty="0" err="1"/>
              <a:t>GoK</a:t>
            </a:r>
            <a:r>
              <a:rPr lang="en-GB" sz="1200" dirty="0"/>
              <a:t>, through a LOS</a:t>
            </a:r>
            <a:endParaRPr lang="en-US" sz="1200" kern="0" dirty="0">
              <a:latin typeface="+mn-lt"/>
              <a:cs typeface="+mn-cs"/>
            </a:endParaRPr>
          </a:p>
          <a:p>
            <a:pPr marL="228600" indent="-228600" defTabSz="1019175">
              <a:lnSpc>
                <a:spcPct val="110000"/>
              </a:lnSpc>
              <a:spcBef>
                <a:spcPct val="60000"/>
              </a:spcBef>
              <a:buClr>
                <a:srgbClr val="70193D"/>
              </a:buClr>
              <a:buSzPct val="95000"/>
              <a:buFont typeface="Wingdings 2" pitchFamily="18" charset="2"/>
              <a:buChar char="¡"/>
              <a:defRPr/>
            </a:pPr>
            <a:r>
              <a:rPr lang="en-US" sz="1200" kern="0" dirty="0">
                <a:latin typeface="+mn-lt"/>
                <a:cs typeface="+mn-cs"/>
              </a:rPr>
              <a:t>The project made use of the innovative  </a:t>
            </a:r>
            <a:r>
              <a:rPr lang="en-US" sz="1200" b="1" kern="0" dirty="0">
                <a:latin typeface="+mn-lt"/>
                <a:cs typeface="+mn-cs"/>
              </a:rPr>
              <a:t>IDA PRG L/C Structure for Credit support.</a:t>
            </a:r>
            <a:r>
              <a:rPr lang="en-US" sz="1200" kern="0" dirty="0">
                <a:latin typeface="+mn-lt"/>
                <a:cs typeface="+mn-cs"/>
              </a:rPr>
              <a:t> This is where IDA PRG provides a backstop for liquidity payments of the off-taker by providing a guarantee to the L/C bank. This allowed the project to be supported by the </a:t>
            </a:r>
            <a:r>
              <a:rPr lang="en-US" sz="1200" kern="0" dirty="0" err="1">
                <a:latin typeface="+mn-lt"/>
                <a:cs typeface="+mn-cs"/>
              </a:rPr>
              <a:t>GoK</a:t>
            </a:r>
            <a:r>
              <a:rPr lang="en-US" sz="1200" kern="0" dirty="0">
                <a:latin typeface="+mn-lt"/>
                <a:cs typeface="+mn-cs"/>
              </a:rPr>
              <a:t> despite limitations by KPLC’s balance sheet in terms of offtaker credit worthiness</a:t>
            </a:r>
          </a:p>
          <a:p>
            <a:pPr marL="228600" indent="-228600" defTabSz="1019175">
              <a:lnSpc>
                <a:spcPct val="110000"/>
              </a:lnSpc>
              <a:spcBef>
                <a:spcPct val="60000"/>
              </a:spcBef>
              <a:buClr>
                <a:srgbClr val="70193D"/>
              </a:buClr>
              <a:buSzPct val="95000"/>
              <a:buFont typeface="Wingdings 2" pitchFamily="18" charset="2"/>
              <a:buChar char="¡"/>
              <a:defRPr/>
            </a:pPr>
            <a:r>
              <a:rPr lang="en-US" sz="1200" kern="0" dirty="0">
                <a:latin typeface="+mn-lt"/>
                <a:cs typeface="+mn-cs"/>
              </a:rPr>
              <a:t>In addition, MIGA cover was provided for the commercial bank with </a:t>
            </a:r>
            <a:r>
              <a:rPr lang="en-US" sz="1200" b="1" kern="0" dirty="0">
                <a:latin typeface="+mn-lt"/>
                <a:cs typeface="+mn-cs"/>
              </a:rPr>
              <a:t>minimal cost through the </a:t>
            </a:r>
            <a:r>
              <a:rPr lang="en-GB" sz="1200" b="1" dirty="0"/>
              <a:t>MIGA Breach of Contract </a:t>
            </a:r>
            <a:r>
              <a:rPr lang="en-GB" sz="1200" dirty="0"/>
              <a:t>cover to backstop potential PPA &amp; Letter of Support termination payments to commercial lenders  and the swap provider only.</a:t>
            </a:r>
            <a:endParaRPr lang="en-US" sz="1200" kern="0" dirty="0">
              <a:latin typeface="+mn-lt"/>
              <a:cs typeface="+mn-cs"/>
            </a:endParaRPr>
          </a:p>
          <a:p>
            <a:pPr marL="228600" indent="-228600" defTabSz="1019175">
              <a:lnSpc>
                <a:spcPct val="110000"/>
              </a:lnSpc>
              <a:spcBef>
                <a:spcPct val="60000"/>
              </a:spcBef>
              <a:buClr>
                <a:srgbClr val="70193D"/>
              </a:buClr>
              <a:buSzPct val="95000"/>
              <a:buFont typeface="Wingdings 2" pitchFamily="18" charset="2"/>
              <a:buChar char="¡"/>
              <a:defRPr/>
            </a:pPr>
            <a:r>
              <a:rPr lang="en-US" sz="1200" kern="0" dirty="0">
                <a:latin typeface="+mn-lt"/>
                <a:cs typeface="+mn-cs"/>
              </a:rPr>
              <a:t>Full interest rate coverage provided through a single interest for the full tenor</a:t>
            </a:r>
            <a:endParaRPr lang="en-GB" sz="1200" kern="0" dirty="0">
              <a:latin typeface="+mn-lt"/>
              <a:cs typeface="+mn-cs"/>
            </a:endParaRPr>
          </a:p>
        </p:txBody>
      </p:sp>
      <p:sp>
        <p:nvSpPr>
          <p:cNvPr id="13314" name="Rectangle 35"/>
          <p:cNvSpPr>
            <a:spLocks noChangeArrowheads="1"/>
          </p:cNvSpPr>
          <p:nvPr>
            <p:custDataLst>
              <p:tags r:id="rId2"/>
            </p:custDataLst>
          </p:nvPr>
        </p:nvSpPr>
        <p:spPr bwMode="gray">
          <a:xfrm>
            <a:off x="708025" y="2000250"/>
            <a:ext cx="4205288" cy="228600"/>
          </a:xfrm>
          <a:prstGeom prst="rect">
            <a:avLst/>
          </a:prstGeom>
          <a:solidFill>
            <a:srgbClr val="00386B"/>
          </a:solidFill>
          <a:ln w="6350" algn="ctr">
            <a:solidFill>
              <a:srgbClr val="00386B"/>
            </a:solidFill>
            <a:miter lim="800000"/>
            <a:headEnd/>
            <a:tailEnd/>
          </a:ln>
        </p:spPr>
        <p:txBody>
          <a:bodyPr lIns="0" tIns="18282" rIns="0" bIns="18282" anchor="ctr"/>
          <a:lstStyle/>
          <a:p>
            <a:pPr algn="ctr" defTabSz="762000" eaLnBrk="0" hangingPunct="0"/>
            <a:r>
              <a:rPr lang="en-US" b="1">
                <a:solidFill>
                  <a:srgbClr val="FFFFFF"/>
                </a:solidFill>
              </a:rPr>
              <a:t>Structure Highlights</a:t>
            </a:r>
          </a:p>
        </p:txBody>
      </p:sp>
      <p:sp>
        <p:nvSpPr>
          <p:cNvPr id="13315" name="Rectangle 35"/>
          <p:cNvSpPr>
            <a:spLocks noChangeArrowheads="1"/>
          </p:cNvSpPr>
          <p:nvPr>
            <p:custDataLst>
              <p:tags r:id="rId3"/>
            </p:custDataLst>
          </p:nvPr>
        </p:nvSpPr>
        <p:spPr bwMode="gray">
          <a:xfrm>
            <a:off x="5100638" y="2014538"/>
            <a:ext cx="4205287" cy="228600"/>
          </a:xfrm>
          <a:prstGeom prst="rect">
            <a:avLst/>
          </a:prstGeom>
          <a:solidFill>
            <a:srgbClr val="00386B"/>
          </a:solidFill>
          <a:ln w="6350" algn="ctr">
            <a:solidFill>
              <a:srgbClr val="00386B"/>
            </a:solidFill>
            <a:miter lim="800000"/>
            <a:headEnd/>
            <a:tailEnd/>
          </a:ln>
        </p:spPr>
        <p:txBody>
          <a:bodyPr lIns="0" tIns="18282" rIns="0" bIns="18282" anchor="ctr"/>
          <a:lstStyle/>
          <a:p>
            <a:pPr algn="ctr" defTabSz="762000" eaLnBrk="0" hangingPunct="0"/>
            <a:r>
              <a:rPr lang="en-US" b="1">
                <a:solidFill>
                  <a:srgbClr val="FFFFFF"/>
                </a:solidFill>
              </a:rPr>
              <a:t>Transaction Structure</a:t>
            </a:r>
          </a:p>
        </p:txBody>
      </p:sp>
      <p:sp>
        <p:nvSpPr>
          <p:cNvPr id="13316" name="AutoShape 3"/>
          <p:cNvSpPr>
            <a:spLocks noChangeAspect="1" noChangeArrowheads="1"/>
          </p:cNvSpPr>
          <p:nvPr/>
        </p:nvSpPr>
        <p:spPr bwMode="auto">
          <a:xfrm>
            <a:off x="5316538" y="4830763"/>
            <a:ext cx="4368800" cy="2093912"/>
          </a:xfrm>
          <a:prstGeom prst="rect">
            <a:avLst/>
          </a:prstGeom>
          <a:noFill/>
          <a:ln w="9525">
            <a:noFill/>
            <a:miter lim="800000"/>
            <a:headEnd/>
            <a:tailEnd/>
          </a:ln>
        </p:spPr>
        <p:txBody>
          <a:bodyPr/>
          <a:lstStyle/>
          <a:p>
            <a:pPr algn="ctr"/>
            <a:endParaRPr lang="en-GB"/>
          </a:p>
        </p:txBody>
      </p:sp>
      <p:sp>
        <p:nvSpPr>
          <p:cNvPr id="13317" name="Rectangle 175"/>
          <p:cNvSpPr>
            <a:spLocks noChangeArrowheads="1"/>
          </p:cNvSpPr>
          <p:nvPr/>
        </p:nvSpPr>
        <p:spPr bwMode="auto">
          <a:xfrm>
            <a:off x="6496050" y="2449513"/>
            <a:ext cx="990600" cy="377825"/>
          </a:xfrm>
          <a:prstGeom prst="rect">
            <a:avLst/>
          </a:prstGeom>
          <a:solidFill>
            <a:srgbClr val="7FA9CF"/>
          </a:solidFill>
          <a:ln w="9525">
            <a:solidFill>
              <a:srgbClr val="7FA9CF"/>
            </a:solidFill>
            <a:miter lim="800000"/>
            <a:headEnd/>
            <a:tailEnd/>
          </a:ln>
        </p:spPr>
        <p:txBody>
          <a:bodyPr lIns="0" tIns="0" rIns="0" bIns="0" anchor="ctr" anchorCtr="1"/>
          <a:lstStyle/>
          <a:p>
            <a:r>
              <a:rPr lang="en-US" sz="900" b="1">
                <a:solidFill>
                  <a:schemeClr val="bg1"/>
                </a:solidFill>
              </a:rPr>
              <a:t>IDA</a:t>
            </a:r>
          </a:p>
        </p:txBody>
      </p:sp>
      <p:sp>
        <p:nvSpPr>
          <p:cNvPr id="13318" name="Text Box 9"/>
          <p:cNvSpPr txBox="1">
            <a:spLocks noChangeArrowheads="1"/>
          </p:cNvSpPr>
          <p:nvPr/>
        </p:nvSpPr>
        <p:spPr bwMode="auto">
          <a:xfrm>
            <a:off x="5892800" y="3451225"/>
            <a:ext cx="423863" cy="276225"/>
          </a:xfrm>
          <a:prstGeom prst="rect">
            <a:avLst/>
          </a:prstGeom>
          <a:noFill/>
          <a:ln w="9525">
            <a:noFill/>
            <a:miter lim="800000"/>
            <a:headEnd/>
            <a:tailEnd/>
          </a:ln>
        </p:spPr>
        <p:txBody>
          <a:bodyPr wrap="none" lIns="0" tIns="0" rIns="0" bIns="0" anchor="ctr" anchorCtr="1">
            <a:spAutoFit/>
          </a:bodyPr>
          <a:lstStyle/>
          <a:p>
            <a:pPr algn="ctr">
              <a:spcAft>
                <a:spcPts val="1000"/>
              </a:spcAft>
            </a:pPr>
            <a:r>
              <a:rPr lang="en-GB" sz="900"/>
              <a:t>Standby</a:t>
            </a:r>
            <a:br>
              <a:rPr lang="en-GB" sz="900"/>
            </a:br>
            <a:r>
              <a:rPr lang="en-GB" sz="900"/>
              <a:t>L/C</a:t>
            </a:r>
            <a:endParaRPr lang="en-US" sz="900">
              <a:solidFill>
                <a:schemeClr val="tx1"/>
              </a:solidFill>
            </a:endParaRPr>
          </a:p>
        </p:txBody>
      </p:sp>
      <p:sp>
        <p:nvSpPr>
          <p:cNvPr id="13319" name="Text Box 14"/>
          <p:cNvSpPr txBox="1">
            <a:spLocks noChangeArrowheads="1"/>
          </p:cNvSpPr>
          <p:nvPr/>
        </p:nvSpPr>
        <p:spPr bwMode="auto">
          <a:xfrm>
            <a:off x="7612063" y="2646363"/>
            <a:ext cx="563562" cy="277812"/>
          </a:xfrm>
          <a:prstGeom prst="rect">
            <a:avLst/>
          </a:prstGeom>
          <a:noFill/>
          <a:ln w="9525">
            <a:noFill/>
            <a:miter lim="800000"/>
            <a:headEnd/>
            <a:tailEnd/>
          </a:ln>
        </p:spPr>
        <p:txBody>
          <a:bodyPr wrap="none" lIns="0" tIns="0" rIns="0" bIns="0" anchor="ctr" anchorCtr="1">
            <a:spAutoFit/>
          </a:bodyPr>
          <a:lstStyle/>
          <a:p>
            <a:pPr algn="ctr">
              <a:spcAft>
                <a:spcPts val="1000"/>
              </a:spcAft>
            </a:pPr>
            <a:r>
              <a:rPr lang="en-GB" sz="900"/>
              <a:t>Indemnity</a:t>
            </a:r>
            <a:br>
              <a:rPr lang="en-GB" sz="900"/>
            </a:br>
            <a:r>
              <a:rPr lang="en-GB" sz="900"/>
              <a:t>Agreement</a:t>
            </a:r>
            <a:endParaRPr lang="en-US" sz="900">
              <a:solidFill>
                <a:schemeClr val="tx1"/>
              </a:solidFill>
            </a:endParaRPr>
          </a:p>
        </p:txBody>
      </p:sp>
      <p:sp>
        <p:nvSpPr>
          <p:cNvPr id="13320" name="Text Box 15"/>
          <p:cNvSpPr txBox="1">
            <a:spLocks noChangeArrowheads="1"/>
          </p:cNvSpPr>
          <p:nvPr/>
        </p:nvSpPr>
        <p:spPr bwMode="auto">
          <a:xfrm>
            <a:off x="7054850" y="2965450"/>
            <a:ext cx="1141413" cy="138113"/>
          </a:xfrm>
          <a:prstGeom prst="rect">
            <a:avLst/>
          </a:prstGeom>
          <a:noFill/>
          <a:ln w="9525">
            <a:noFill/>
            <a:miter lim="800000"/>
            <a:headEnd/>
            <a:tailEnd/>
          </a:ln>
        </p:spPr>
        <p:txBody>
          <a:bodyPr wrap="none" lIns="0" tIns="0" rIns="0" bIns="0" anchor="ctr" anchorCtr="1">
            <a:spAutoFit/>
          </a:bodyPr>
          <a:lstStyle/>
          <a:p>
            <a:pPr>
              <a:spcAft>
                <a:spcPts val="1000"/>
              </a:spcAft>
            </a:pPr>
            <a:r>
              <a:rPr lang="en-GB" sz="900"/>
              <a:t>Guarantee Agreement</a:t>
            </a:r>
            <a:endParaRPr lang="en-US" sz="900">
              <a:solidFill>
                <a:schemeClr val="tx1"/>
              </a:solidFill>
            </a:endParaRPr>
          </a:p>
        </p:txBody>
      </p:sp>
      <p:sp>
        <p:nvSpPr>
          <p:cNvPr id="13321" name="Rectangle 192"/>
          <p:cNvSpPr>
            <a:spLocks noChangeArrowheads="1"/>
          </p:cNvSpPr>
          <p:nvPr/>
        </p:nvSpPr>
        <p:spPr bwMode="auto">
          <a:xfrm>
            <a:off x="6683375" y="3960813"/>
            <a:ext cx="584200" cy="122237"/>
          </a:xfrm>
          <a:prstGeom prst="rect">
            <a:avLst/>
          </a:prstGeom>
          <a:noFill/>
          <a:ln w="9525">
            <a:noFill/>
            <a:miter lim="800000"/>
            <a:headEnd/>
            <a:tailEnd/>
          </a:ln>
        </p:spPr>
        <p:txBody>
          <a:bodyPr lIns="0" tIns="0" rIns="0" bIns="0"/>
          <a:lstStyle/>
          <a:p>
            <a:pPr algn="ctr">
              <a:spcAft>
                <a:spcPts val="1000"/>
              </a:spcAft>
            </a:pPr>
            <a:r>
              <a:rPr lang="en-GB" sz="900" b="1">
                <a:solidFill>
                  <a:srgbClr val="FFFFFF"/>
                </a:solidFill>
              </a:rPr>
              <a:t>World Bank</a:t>
            </a:r>
            <a:endParaRPr lang="en-US" sz="900">
              <a:solidFill>
                <a:schemeClr val="tx1"/>
              </a:solidFill>
            </a:endParaRPr>
          </a:p>
        </p:txBody>
      </p:sp>
      <p:sp>
        <p:nvSpPr>
          <p:cNvPr id="13322" name="Rectangle 192"/>
          <p:cNvSpPr>
            <a:spLocks noChangeArrowheads="1"/>
          </p:cNvSpPr>
          <p:nvPr/>
        </p:nvSpPr>
        <p:spPr bwMode="auto">
          <a:xfrm>
            <a:off x="6696075" y="3894138"/>
            <a:ext cx="577850" cy="241300"/>
          </a:xfrm>
          <a:prstGeom prst="rect">
            <a:avLst/>
          </a:prstGeom>
          <a:noFill/>
          <a:ln w="9525">
            <a:noFill/>
            <a:miter lim="800000"/>
            <a:headEnd/>
            <a:tailEnd/>
          </a:ln>
        </p:spPr>
        <p:txBody>
          <a:bodyPr lIns="0" tIns="0" rIns="0" bIns="0"/>
          <a:lstStyle/>
          <a:p>
            <a:pPr algn="ctr">
              <a:spcAft>
                <a:spcPts val="1000"/>
              </a:spcAft>
            </a:pPr>
            <a:r>
              <a:rPr lang="en-GB" sz="900" b="1">
                <a:solidFill>
                  <a:srgbClr val="FFFFFF"/>
                </a:solidFill>
              </a:rPr>
              <a:t>Support</a:t>
            </a:r>
          </a:p>
          <a:p>
            <a:pPr algn="ctr">
              <a:spcAft>
                <a:spcPts val="1000"/>
              </a:spcAft>
            </a:pPr>
            <a:r>
              <a:rPr lang="en-GB" sz="900" b="1">
                <a:solidFill>
                  <a:srgbClr val="FFFFFF"/>
                </a:solidFill>
              </a:rPr>
              <a:t> Agreement</a:t>
            </a:r>
            <a:endParaRPr lang="en-US" sz="900">
              <a:solidFill>
                <a:schemeClr val="tx1"/>
              </a:solidFill>
            </a:endParaRPr>
          </a:p>
        </p:txBody>
      </p:sp>
      <p:sp>
        <p:nvSpPr>
          <p:cNvPr id="13323" name="Rectangle 192"/>
          <p:cNvSpPr>
            <a:spLocks noChangeArrowheads="1"/>
          </p:cNvSpPr>
          <p:nvPr/>
        </p:nvSpPr>
        <p:spPr bwMode="auto">
          <a:xfrm>
            <a:off x="6683375" y="4486275"/>
            <a:ext cx="584200" cy="120650"/>
          </a:xfrm>
          <a:prstGeom prst="rect">
            <a:avLst/>
          </a:prstGeom>
          <a:noFill/>
          <a:ln w="9525">
            <a:noFill/>
            <a:miter lim="800000"/>
            <a:headEnd/>
            <a:tailEnd/>
          </a:ln>
        </p:spPr>
        <p:txBody>
          <a:bodyPr lIns="0" tIns="0" rIns="0" bIns="0"/>
          <a:lstStyle/>
          <a:p>
            <a:pPr algn="ctr">
              <a:spcAft>
                <a:spcPts val="1000"/>
              </a:spcAft>
            </a:pPr>
            <a:r>
              <a:rPr lang="en-GB" sz="900" b="1">
                <a:solidFill>
                  <a:srgbClr val="FFFFFF"/>
                </a:solidFill>
              </a:rPr>
              <a:t>PPA</a:t>
            </a:r>
            <a:endParaRPr lang="en-US" sz="900">
              <a:solidFill>
                <a:schemeClr val="tx1"/>
              </a:solidFill>
            </a:endParaRPr>
          </a:p>
        </p:txBody>
      </p:sp>
      <p:sp>
        <p:nvSpPr>
          <p:cNvPr id="13324" name="Rectangle 188"/>
          <p:cNvSpPr>
            <a:spLocks noChangeArrowheads="1"/>
          </p:cNvSpPr>
          <p:nvPr/>
        </p:nvSpPr>
        <p:spPr bwMode="auto">
          <a:xfrm>
            <a:off x="8520113" y="2773363"/>
            <a:ext cx="617537" cy="120650"/>
          </a:xfrm>
          <a:prstGeom prst="rect">
            <a:avLst/>
          </a:prstGeom>
          <a:noFill/>
          <a:ln w="9525">
            <a:noFill/>
            <a:miter lim="800000"/>
            <a:headEnd/>
            <a:tailEnd/>
          </a:ln>
        </p:spPr>
        <p:txBody>
          <a:bodyPr lIns="0" tIns="0" rIns="0" bIns="0"/>
          <a:lstStyle/>
          <a:p>
            <a:pPr algn="ctr">
              <a:spcAft>
                <a:spcPts val="1000"/>
              </a:spcAft>
            </a:pPr>
            <a:r>
              <a:rPr lang="en-GB" sz="900" b="1">
                <a:solidFill>
                  <a:srgbClr val="FFFFFF"/>
                </a:solidFill>
              </a:rPr>
              <a:t>Government</a:t>
            </a:r>
            <a:endParaRPr lang="en-US" sz="900">
              <a:solidFill>
                <a:schemeClr val="tx1"/>
              </a:solidFill>
            </a:endParaRPr>
          </a:p>
        </p:txBody>
      </p:sp>
      <p:sp>
        <p:nvSpPr>
          <p:cNvPr id="13325" name="Text Box 20"/>
          <p:cNvSpPr txBox="1">
            <a:spLocks noChangeArrowheads="1"/>
          </p:cNvSpPr>
          <p:nvPr/>
        </p:nvSpPr>
        <p:spPr bwMode="auto">
          <a:xfrm>
            <a:off x="8105775" y="3509963"/>
            <a:ext cx="814388" cy="415925"/>
          </a:xfrm>
          <a:prstGeom prst="rect">
            <a:avLst/>
          </a:prstGeom>
          <a:noFill/>
          <a:ln w="9525">
            <a:noFill/>
            <a:miter lim="800000"/>
            <a:headEnd/>
            <a:tailEnd/>
          </a:ln>
        </p:spPr>
        <p:txBody>
          <a:bodyPr wrap="none" lIns="0" tIns="0" rIns="0" bIns="0" anchor="ctr" anchorCtr="1">
            <a:spAutoFit/>
          </a:bodyPr>
          <a:lstStyle/>
          <a:p>
            <a:pPr>
              <a:spcAft>
                <a:spcPts val="1000"/>
              </a:spcAft>
            </a:pPr>
            <a:r>
              <a:rPr lang="en-GB" sz="900"/>
              <a:t>L/C</a:t>
            </a:r>
            <a:br>
              <a:rPr lang="en-GB" sz="900"/>
            </a:br>
            <a:r>
              <a:rPr lang="en-GB" sz="900"/>
              <a:t>Reimbursement</a:t>
            </a:r>
            <a:br>
              <a:rPr lang="en-GB" sz="900"/>
            </a:br>
            <a:r>
              <a:rPr lang="en-GB" sz="900"/>
              <a:t>Obligations</a:t>
            </a:r>
            <a:endParaRPr lang="en-US" sz="900">
              <a:solidFill>
                <a:schemeClr val="tx1"/>
              </a:solidFill>
            </a:endParaRPr>
          </a:p>
        </p:txBody>
      </p:sp>
      <p:pic>
        <p:nvPicPr>
          <p:cNvPr id="13326" name="Picture 21"/>
          <p:cNvPicPr>
            <a:picLocks noChangeAspect="1" noChangeArrowheads="1"/>
          </p:cNvPicPr>
          <p:nvPr/>
        </p:nvPicPr>
        <p:blipFill>
          <a:blip r:embed="rId10"/>
          <a:srcRect/>
          <a:stretch>
            <a:fillRect/>
          </a:stretch>
        </p:blipFill>
        <p:spPr bwMode="auto">
          <a:xfrm>
            <a:off x="5946775" y="2678113"/>
            <a:ext cx="244475" cy="238125"/>
          </a:xfrm>
          <a:prstGeom prst="rect">
            <a:avLst/>
          </a:prstGeom>
          <a:noFill/>
          <a:ln w="9525">
            <a:noFill/>
            <a:miter lim="800000"/>
            <a:headEnd/>
            <a:tailEnd/>
          </a:ln>
        </p:spPr>
      </p:pic>
      <p:pic>
        <p:nvPicPr>
          <p:cNvPr id="13327" name="Picture 22"/>
          <p:cNvPicPr>
            <a:picLocks noChangeAspect="1" noChangeArrowheads="1"/>
          </p:cNvPicPr>
          <p:nvPr/>
        </p:nvPicPr>
        <p:blipFill>
          <a:blip r:embed="rId10"/>
          <a:srcRect/>
          <a:stretch>
            <a:fillRect/>
          </a:stretch>
        </p:blipFill>
        <p:spPr bwMode="auto">
          <a:xfrm>
            <a:off x="7772400" y="2347913"/>
            <a:ext cx="244475" cy="238125"/>
          </a:xfrm>
          <a:prstGeom prst="rect">
            <a:avLst/>
          </a:prstGeom>
          <a:noFill/>
          <a:ln w="9525">
            <a:noFill/>
            <a:miter lim="800000"/>
            <a:headEnd/>
            <a:tailEnd/>
          </a:ln>
        </p:spPr>
      </p:pic>
      <p:cxnSp>
        <p:nvCxnSpPr>
          <p:cNvPr id="13328" name="AutoShape 23"/>
          <p:cNvCxnSpPr>
            <a:cxnSpLocks noChangeShapeType="1"/>
            <a:stCxn id="13337" idx="0"/>
            <a:endCxn id="13339" idx="3"/>
          </p:cNvCxnSpPr>
          <p:nvPr/>
        </p:nvCxnSpPr>
        <p:spPr bwMode="auto">
          <a:xfrm rot="16200000" flipV="1">
            <a:off x="7480300" y="3427413"/>
            <a:ext cx="590550" cy="571500"/>
          </a:xfrm>
          <a:prstGeom prst="bentConnector2">
            <a:avLst/>
          </a:prstGeom>
          <a:noFill/>
          <a:ln w="9525">
            <a:solidFill>
              <a:srgbClr val="000000"/>
            </a:solidFill>
            <a:miter lim="800000"/>
            <a:headEnd/>
            <a:tailEnd type="triangle" w="med" len="med"/>
          </a:ln>
        </p:spPr>
      </p:cxnSp>
      <p:cxnSp>
        <p:nvCxnSpPr>
          <p:cNvPr id="13329" name="AutoShape 25"/>
          <p:cNvCxnSpPr>
            <a:cxnSpLocks noChangeShapeType="1"/>
            <a:stCxn id="13336" idx="1"/>
            <a:endCxn id="13317" idx="3"/>
          </p:cNvCxnSpPr>
          <p:nvPr/>
        </p:nvCxnSpPr>
        <p:spPr bwMode="auto">
          <a:xfrm flipH="1">
            <a:off x="7486650" y="2638425"/>
            <a:ext cx="815975" cy="0"/>
          </a:xfrm>
          <a:prstGeom prst="straightConnector1">
            <a:avLst/>
          </a:prstGeom>
          <a:noFill/>
          <a:ln w="9525">
            <a:solidFill>
              <a:srgbClr val="000000"/>
            </a:solidFill>
            <a:round/>
            <a:headEnd/>
            <a:tailEnd type="triangle" w="med" len="med"/>
          </a:ln>
        </p:spPr>
      </p:cxnSp>
      <p:sp>
        <p:nvSpPr>
          <p:cNvPr id="13330" name="TextBox 57"/>
          <p:cNvSpPr txBox="1">
            <a:spLocks noChangeArrowheads="1"/>
          </p:cNvSpPr>
          <p:nvPr/>
        </p:nvSpPr>
        <p:spPr bwMode="auto">
          <a:xfrm>
            <a:off x="5389563" y="2473325"/>
            <a:ext cx="955675" cy="138113"/>
          </a:xfrm>
          <a:prstGeom prst="rect">
            <a:avLst/>
          </a:prstGeom>
          <a:noFill/>
          <a:ln w="9525">
            <a:noFill/>
            <a:miter lim="800000"/>
            <a:headEnd/>
            <a:tailEnd/>
          </a:ln>
        </p:spPr>
        <p:txBody>
          <a:bodyPr wrap="none" lIns="0" tIns="0" rIns="0" bIns="0" anchor="ctr" anchorCtr="1">
            <a:spAutoFit/>
          </a:bodyPr>
          <a:lstStyle/>
          <a:p>
            <a:pPr>
              <a:spcAft>
                <a:spcPts val="1000"/>
              </a:spcAft>
            </a:pPr>
            <a:r>
              <a:rPr lang="en-GB" sz="900"/>
              <a:t>Project Agreement</a:t>
            </a:r>
            <a:endParaRPr lang="en-US" sz="900">
              <a:solidFill>
                <a:schemeClr val="tx1"/>
              </a:solidFill>
            </a:endParaRPr>
          </a:p>
        </p:txBody>
      </p:sp>
      <p:cxnSp>
        <p:nvCxnSpPr>
          <p:cNvPr id="13331" name="AutoShape 27"/>
          <p:cNvCxnSpPr>
            <a:cxnSpLocks noChangeShapeType="1"/>
            <a:stCxn id="13317" idx="1"/>
            <a:endCxn id="13338" idx="0"/>
          </p:cNvCxnSpPr>
          <p:nvPr/>
        </p:nvCxnSpPr>
        <p:spPr bwMode="auto">
          <a:xfrm rot="10800000" flipV="1">
            <a:off x="5856288" y="2638425"/>
            <a:ext cx="639762" cy="1370013"/>
          </a:xfrm>
          <a:prstGeom prst="bentConnector2">
            <a:avLst/>
          </a:prstGeom>
          <a:noFill/>
          <a:ln w="9525">
            <a:solidFill>
              <a:srgbClr val="000000"/>
            </a:solidFill>
            <a:miter lim="800000"/>
            <a:headEnd/>
            <a:tailEnd type="triangle" w="med" len="med"/>
          </a:ln>
        </p:spPr>
      </p:cxnSp>
      <p:cxnSp>
        <p:nvCxnSpPr>
          <p:cNvPr id="13332" name="AutoShape 29"/>
          <p:cNvCxnSpPr>
            <a:cxnSpLocks noChangeShapeType="1"/>
            <a:stCxn id="13337" idx="1"/>
            <a:endCxn id="13338" idx="3"/>
          </p:cNvCxnSpPr>
          <p:nvPr/>
        </p:nvCxnSpPr>
        <p:spPr bwMode="auto">
          <a:xfrm flipH="1">
            <a:off x="6351588" y="4197350"/>
            <a:ext cx="1214437" cy="0"/>
          </a:xfrm>
          <a:prstGeom prst="straightConnector1">
            <a:avLst/>
          </a:prstGeom>
          <a:noFill/>
          <a:ln w="9525">
            <a:solidFill>
              <a:srgbClr val="000000"/>
            </a:solidFill>
            <a:round/>
            <a:headEnd/>
            <a:tailEnd type="triangle" w="med" len="med"/>
          </a:ln>
        </p:spPr>
      </p:cxnSp>
      <p:sp>
        <p:nvSpPr>
          <p:cNvPr id="13333" name="Text Box 30"/>
          <p:cNvSpPr txBox="1">
            <a:spLocks noChangeArrowheads="1"/>
          </p:cNvSpPr>
          <p:nvPr/>
        </p:nvSpPr>
        <p:spPr bwMode="auto">
          <a:xfrm>
            <a:off x="6554788" y="4035425"/>
            <a:ext cx="808037" cy="138113"/>
          </a:xfrm>
          <a:prstGeom prst="rect">
            <a:avLst/>
          </a:prstGeom>
          <a:noFill/>
          <a:ln w="9525">
            <a:noFill/>
            <a:miter lim="800000"/>
            <a:headEnd/>
            <a:tailEnd/>
          </a:ln>
        </p:spPr>
        <p:txBody>
          <a:bodyPr wrap="none" lIns="0" tIns="0" rIns="0" bIns="0" anchor="ctr" anchorCtr="1">
            <a:spAutoFit/>
          </a:bodyPr>
          <a:lstStyle/>
          <a:p>
            <a:pPr algn="ctr">
              <a:spcAft>
                <a:spcPts val="1000"/>
              </a:spcAft>
            </a:pPr>
            <a:r>
              <a:rPr lang="en-GB" sz="900"/>
              <a:t>PPA Guarantee</a:t>
            </a:r>
            <a:endParaRPr lang="en-US" sz="900">
              <a:solidFill>
                <a:schemeClr val="tx1"/>
              </a:solidFill>
            </a:endParaRPr>
          </a:p>
        </p:txBody>
      </p:sp>
      <p:pic>
        <p:nvPicPr>
          <p:cNvPr id="13334" name="Picture 31"/>
          <p:cNvPicPr>
            <a:picLocks noChangeAspect="1" noChangeArrowheads="1"/>
          </p:cNvPicPr>
          <p:nvPr/>
        </p:nvPicPr>
        <p:blipFill>
          <a:blip r:embed="rId10"/>
          <a:srcRect/>
          <a:stretch>
            <a:fillRect/>
          </a:stretch>
        </p:blipFill>
        <p:spPr bwMode="auto">
          <a:xfrm>
            <a:off x="6670675" y="2916238"/>
            <a:ext cx="244475" cy="238125"/>
          </a:xfrm>
          <a:prstGeom prst="rect">
            <a:avLst/>
          </a:prstGeom>
          <a:noFill/>
          <a:ln w="9525">
            <a:noFill/>
            <a:miter lim="800000"/>
            <a:headEnd/>
            <a:tailEnd/>
          </a:ln>
        </p:spPr>
      </p:pic>
      <p:cxnSp>
        <p:nvCxnSpPr>
          <p:cNvPr id="13335" name="AutoShape 32"/>
          <p:cNvCxnSpPr>
            <a:cxnSpLocks noChangeShapeType="1"/>
            <a:stCxn id="13339" idx="1"/>
            <a:endCxn id="13338" idx="0"/>
          </p:cNvCxnSpPr>
          <p:nvPr/>
        </p:nvCxnSpPr>
        <p:spPr bwMode="auto">
          <a:xfrm flipH="1">
            <a:off x="5856288" y="3417888"/>
            <a:ext cx="642937" cy="590550"/>
          </a:xfrm>
          <a:prstGeom prst="straightConnector1">
            <a:avLst/>
          </a:prstGeom>
          <a:noFill/>
          <a:ln w="9525">
            <a:solidFill>
              <a:srgbClr val="000000"/>
            </a:solidFill>
            <a:round/>
            <a:headEnd/>
            <a:tailEnd type="triangle" w="med" len="med"/>
          </a:ln>
        </p:spPr>
      </p:cxnSp>
      <p:sp>
        <p:nvSpPr>
          <p:cNvPr id="13336" name="Rectangle 175"/>
          <p:cNvSpPr>
            <a:spLocks noChangeArrowheads="1"/>
          </p:cNvSpPr>
          <p:nvPr/>
        </p:nvSpPr>
        <p:spPr bwMode="auto">
          <a:xfrm>
            <a:off x="8302625" y="2449513"/>
            <a:ext cx="990600" cy="377825"/>
          </a:xfrm>
          <a:prstGeom prst="rect">
            <a:avLst/>
          </a:prstGeom>
          <a:solidFill>
            <a:srgbClr val="E28C05"/>
          </a:solidFill>
          <a:ln w="9525">
            <a:solidFill>
              <a:srgbClr val="E28C05"/>
            </a:solidFill>
            <a:miter lim="800000"/>
            <a:headEnd/>
            <a:tailEnd/>
          </a:ln>
        </p:spPr>
        <p:txBody>
          <a:bodyPr lIns="0" tIns="0" rIns="0" bIns="0" anchor="ctr" anchorCtr="1"/>
          <a:lstStyle/>
          <a:p>
            <a:pPr algn="ctr"/>
            <a:r>
              <a:rPr lang="en-US" sz="900" b="1">
                <a:solidFill>
                  <a:schemeClr val="tx1"/>
                </a:solidFill>
              </a:rPr>
              <a:t>Government of Kenya</a:t>
            </a:r>
          </a:p>
        </p:txBody>
      </p:sp>
      <p:sp>
        <p:nvSpPr>
          <p:cNvPr id="13337" name="Rectangle 175"/>
          <p:cNvSpPr>
            <a:spLocks noChangeArrowheads="1"/>
          </p:cNvSpPr>
          <p:nvPr/>
        </p:nvSpPr>
        <p:spPr bwMode="auto">
          <a:xfrm>
            <a:off x="7566025" y="4008438"/>
            <a:ext cx="990600" cy="377825"/>
          </a:xfrm>
          <a:prstGeom prst="rect">
            <a:avLst/>
          </a:prstGeom>
          <a:solidFill>
            <a:srgbClr val="E28C05"/>
          </a:solidFill>
          <a:ln w="9525">
            <a:solidFill>
              <a:srgbClr val="E28C05"/>
            </a:solidFill>
            <a:miter lim="800000"/>
            <a:headEnd/>
            <a:tailEnd/>
          </a:ln>
        </p:spPr>
        <p:txBody>
          <a:bodyPr lIns="0" tIns="0" rIns="0" bIns="0" anchor="ctr" anchorCtr="1"/>
          <a:lstStyle/>
          <a:p>
            <a:pPr algn="ctr"/>
            <a:r>
              <a:rPr lang="en-US" sz="900" b="1">
                <a:solidFill>
                  <a:schemeClr val="tx1"/>
                </a:solidFill>
              </a:rPr>
              <a:t>KPLC</a:t>
            </a:r>
          </a:p>
        </p:txBody>
      </p:sp>
      <p:sp>
        <p:nvSpPr>
          <p:cNvPr id="13338" name="Rectangle 175"/>
          <p:cNvSpPr>
            <a:spLocks noChangeArrowheads="1"/>
          </p:cNvSpPr>
          <p:nvPr/>
        </p:nvSpPr>
        <p:spPr bwMode="auto">
          <a:xfrm>
            <a:off x="5360988" y="4008438"/>
            <a:ext cx="990600" cy="377825"/>
          </a:xfrm>
          <a:prstGeom prst="rect">
            <a:avLst/>
          </a:prstGeom>
          <a:solidFill>
            <a:srgbClr val="E28C05"/>
          </a:solidFill>
          <a:ln w="9525">
            <a:solidFill>
              <a:srgbClr val="E28C05"/>
            </a:solidFill>
            <a:miter lim="800000"/>
            <a:headEnd/>
            <a:tailEnd/>
          </a:ln>
        </p:spPr>
        <p:txBody>
          <a:bodyPr lIns="0" tIns="0" rIns="0" bIns="0" anchor="ctr" anchorCtr="1"/>
          <a:lstStyle/>
          <a:p>
            <a:pPr algn="ctr">
              <a:spcBef>
                <a:spcPts val="600"/>
              </a:spcBef>
              <a:spcAft>
                <a:spcPts val="1000"/>
              </a:spcAft>
            </a:pPr>
            <a:r>
              <a:rPr lang="en-GB" sz="900" b="1"/>
              <a:t>Project Company</a:t>
            </a:r>
            <a:endParaRPr lang="en-US" sz="900">
              <a:solidFill>
                <a:schemeClr val="tx1"/>
              </a:solidFill>
            </a:endParaRPr>
          </a:p>
        </p:txBody>
      </p:sp>
      <p:sp>
        <p:nvSpPr>
          <p:cNvPr id="13339" name="Rectangle 175"/>
          <p:cNvSpPr>
            <a:spLocks noChangeArrowheads="1"/>
          </p:cNvSpPr>
          <p:nvPr/>
        </p:nvSpPr>
        <p:spPr bwMode="auto">
          <a:xfrm>
            <a:off x="6499225" y="3228975"/>
            <a:ext cx="990600" cy="377825"/>
          </a:xfrm>
          <a:prstGeom prst="rect">
            <a:avLst/>
          </a:prstGeom>
          <a:solidFill>
            <a:srgbClr val="00386B"/>
          </a:solidFill>
          <a:ln w="9525">
            <a:solidFill>
              <a:srgbClr val="00386B"/>
            </a:solidFill>
            <a:miter lim="800000"/>
            <a:headEnd/>
            <a:tailEnd/>
          </a:ln>
        </p:spPr>
        <p:txBody>
          <a:bodyPr lIns="0" tIns="0" rIns="0" bIns="0" anchor="ctr" anchorCtr="1"/>
          <a:lstStyle/>
          <a:p>
            <a:r>
              <a:rPr lang="en-US" sz="900" b="1">
                <a:solidFill>
                  <a:schemeClr val="bg1"/>
                </a:solidFill>
              </a:rPr>
              <a:t>L/C Bank</a:t>
            </a:r>
          </a:p>
        </p:txBody>
      </p:sp>
      <p:cxnSp>
        <p:nvCxnSpPr>
          <p:cNvPr id="13340" name="AutoShape 25"/>
          <p:cNvCxnSpPr>
            <a:cxnSpLocks noChangeShapeType="1"/>
            <a:stCxn id="13317" idx="2"/>
            <a:endCxn id="13339" idx="0"/>
          </p:cNvCxnSpPr>
          <p:nvPr/>
        </p:nvCxnSpPr>
        <p:spPr bwMode="auto">
          <a:xfrm>
            <a:off x="6991350" y="2827338"/>
            <a:ext cx="3175" cy="401637"/>
          </a:xfrm>
          <a:prstGeom prst="straightConnector1">
            <a:avLst/>
          </a:prstGeom>
          <a:noFill/>
          <a:ln w="9525">
            <a:solidFill>
              <a:srgbClr val="000000"/>
            </a:solidFill>
            <a:round/>
            <a:headEnd/>
            <a:tailEnd type="triangle" w="med" len="med"/>
          </a:ln>
        </p:spPr>
      </p:cxnSp>
      <p:sp>
        <p:nvSpPr>
          <p:cNvPr id="13341" name="Text Box 31"/>
          <p:cNvSpPr txBox="1">
            <a:spLocks noChangeArrowheads="1"/>
          </p:cNvSpPr>
          <p:nvPr>
            <p:custDataLst>
              <p:tags r:id="rId4"/>
            </p:custDataLst>
          </p:nvPr>
        </p:nvSpPr>
        <p:spPr bwMode="auto">
          <a:xfrm>
            <a:off x="752475" y="1222375"/>
            <a:ext cx="8772525" cy="504825"/>
          </a:xfrm>
          <a:prstGeom prst="rect">
            <a:avLst/>
          </a:prstGeom>
          <a:noFill/>
          <a:ln w="9525" algn="ctr">
            <a:noFill/>
            <a:miter lim="800000"/>
            <a:headEnd/>
            <a:tailEnd/>
          </a:ln>
        </p:spPr>
        <p:txBody>
          <a:bodyPr lIns="0" tIns="0" rIns="100572" bIns="18286"/>
          <a:lstStyle/>
          <a:p>
            <a:pPr algn="ctr"/>
            <a:r>
              <a:rPr lang="en-GB" sz="1600" b="1"/>
              <a:t>The first project in sub-Saharan Africa to make use of the Industrial Development Association (“IDA”) Partial Risk Guarantee (“PRG”) L/C Structure</a:t>
            </a:r>
          </a:p>
        </p:txBody>
      </p:sp>
      <p:sp>
        <p:nvSpPr>
          <p:cNvPr id="33" name="Rectangle 33"/>
          <p:cNvSpPr txBox="1">
            <a:spLocks noChangeArrowheads="1"/>
          </p:cNvSpPr>
          <p:nvPr>
            <p:custDataLst>
              <p:tags r:id="rId5"/>
            </p:custDataLst>
          </p:nvPr>
        </p:nvSpPr>
        <p:spPr bwMode="auto">
          <a:xfrm>
            <a:off x="685800" y="531813"/>
            <a:ext cx="8686800" cy="534987"/>
          </a:xfrm>
          <a:prstGeom prst="rect">
            <a:avLst/>
          </a:prstGeom>
          <a:noFill/>
          <a:ln w="9525">
            <a:noFill/>
            <a:miter lim="800000"/>
            <a:headEnd/>
            <a:tailEnd/>
          </a:ln>
          <a:effectLst/>
        </p:spPr>
        <p:txBody>
          <a:bodyPr lIns="0" tIns="50923" rIns="0" bIns="50923" anchor="b"/>
          <a:lstStyle/>
          <a:p>
            <a:pPr defTabSz="1019175">
              <a:lnSpc>
                <a:spcPct val="80000"/>
              </a:lnSpc>
              <a:defRPr/>
            </a:pPr>
            <a:r>
              <a:rPr lang="en-US" sz="2800" kern="0" dirty="0">
                <a:solidFill>
                  <a:schemeClr val="hlink"/>
                </a:solidFill>
                <a:latin typeface="+mj-lt"/>
                <a:ea typeface="+mj-ea"/>
                <a:cs typeface="+mj-cs"/>
              </a:rPr>
              <a:t>Robust Deal Structure</a:t>
            </a:r>
          </a:p>
        </p:txBody>
      </p:sp>
      <p:grpSp>
        <p:nvGrpSpPr>
          <p:cNvPr id="13343" name="Group 41"/>
          <p:cNvGrpSpPr>
            <a:grpSpLocks/>
          </p:cNvGrpSpPr>
          <p:nvPr/>
        </p:nvGrpSpPr>
        <p:grpSpPr bwMode="auto">
          <a:xfrm>
            <a:off x="6613525" y="5038725"/>
            <a:ext cx="1152525" cy="1439863"/>
            <a:chOff x="6541368" y="5038328"/>
            <a:chExt cx="1152128" cy="1440160"/>
          </a:xfrm>
        </p:grpSpPr>
        <p:sp>
          <p:nvSpPr>
            <p:cNvPr id="39" name="Rectangle 445"/>
            <p:cNvSpPr>
              <a:spLocks noChangeArrowheads="1"/>
            </p:cNvSpPr>
            <p:nvPr/>
          </p:nvSpPr>
          <p:spPr bwMode="auto">
            <a:xfrm>
              <a:off x="6541368" y="5038328"/>
              <a:ext cx="1152128" cy="1440160"/>
            </a:xfrm>
            <a:prstGeom prst="rect">
              <a:avLst/>
            </a:prstGeom>
            <a:solidFill>
              <a:schemeClr val="bg1"/>
            </a:solidFill>
            <a:ln w="9525">
              <a:solidFill>
                <a:schemeClr val="tx1"/>
              </a:solidFill>
              <a:miter lim="800000"/>
              <a:headEnd/>
              <a:tailEnd/>
            </a:ln>
          </p:spPr>
          <p:txBody>
            <a:bodyPr wrap="none" lIns="36000" tIns="36000" rIns="36000" bIns="36000" anchor="b"/>
            <a:lstStyle/>
            <a:p>
              <a:pPr algn="ctr" defTabSz="820738">
                <a:defRPr/>
              </a:pPr>
              <a:endParaRPr lang="en-GB" sz="740" dirty="0">
                <a:latin typeface="Calibri" pitchFamily="34" charset="0"/>
              </a:endParaRPr>
            </a:p>
            <a:p>
              <a:pPr algn="ctr" defTabSz="820738">
                <a:defRPr/>
              </a:pPr>
              <a:r>
                <a:rPr lang="en-GB" sz="740" dirty="0">
                  <a:latin typeface="Calibri" pitchFamily="34" charset="0"/>
                </a:rPr>
                <a:t>87 MW </a:t>
              </a:r>
              <a:r>
                <a:rPr lang="en-GB" sz="740" dirty="0">
                  <a:latin typeface="Calibri" pitchFamily="34" charset="0"/>
                </a:rPr>
                <a:t>Fuel </a:t>
              </a:r>
              <a:r>
                <a:rPr lang="en-GB" sz="740" dirty="0">
                  <a:latin typeface="Calibri" pitchFamily="34" charset="0"/>
                </a:rPr>
                <a:t>Power </a:t>
              </a:r>
              <a:r>
                <a:rPr lang="en-GB" sz="740" dirty="0">
                  <a:latin typeface="Calibri" pitchFamily="34" charset="0"/>
                </a:rPr>
                <a:t>Plant</a:t>
              </a:r>
              <a:endParaRPr lang="en-GB" sz="740" dirty="0">
                <a:latin typeface="Calibri" pitchFamily="34" charset="0"/>
              </a:endParaRPr>
            </a:p>
            <a:p>
              <a:pPr algn="ctr" defTabSz="820738">
                <a:defRPr/>
              </a:pPr>
              <a:r>
                <a:rPr lang="en-US" sz="740" dirty="0">
                  <a:latin typeface="Calibri" pitchFamily="34" charset="0"/>
                </a:rPr>
                <a:t>Kenya</a:t>
              </a:r>
            </a:p>
            <a:p>
              <a:pPr algn="ctr" defTabSz="820738">
                <a:defRPr/>
              </a:pPr>
              <a:endParaRPr lang="en-GB" sz="740" dirty="0">
                <a:latin typeface="Calibri" pitchFamily="34" charset="0"/>
              </a:endParaRPr>
            </a:p>
            <a:p>
              <a:pPr algn="ctr" defTabSz="820738">
                <a:defRPr/>
              </a:pPr>
              <a:r>
                <a:rPr lang="en-GB" sz="740" dirty="0">
                  <a:latin typeface="Calibri" pitchFamily="34" charset="0"/>
                </a:rPr>
                <a:t>EUR112m</a:t>
              </a:r>
              <a:endParaRPr lang="en-GB" sz="740" dirty="0">
                <a:latin typeface="Calibri" pitchFamily="34" charset="0"/>
              </a:endParaRPr>
            </a:p>
            <a:p>
              <a:pPr algn="ctr" defTabSz="820738">
                <a:defRPr/>
              </a:pPr>
              <a:endParaRPr lang="en-GB" sz="740" dirty="0">
                <a:latin typeface="Calibri" pitchFamily="34" charset="0"/>
              </a:endParaRPr>
            </a:p>
            <a:p>
              <a:pPr algn="ctr" defTabSz="820738">
                <a:defRPr/>
              </a:pPr>
              <a:r>
                <a:rPr lang="en-GB" sz="740" dirty="0">
                  <a:latin typeface="Calibri" pitchFamily="34" charset="0"/>
                </a:rPr>
                <a:t>Commercial </a:t>
              </a:r>
              <a:r>
                <a:rPr lang="en-GB" sz="740" dirty="0">
                  <a:latin typeface="Calibri" pitchFamily="34" charset="0"/>
                </a:rPr>
                <a:t>Mandated </a:t>
              </a:r>
            </a:p>
            <a:p>
              <a:pPr algn="ctr" defTabSz="820738">
                <a:defRPr/>
              </a:pPr>
              <a:r>
                <a:rPr lang="en-GB" sz="740" dirty="0">
                  <a:latin typeface="Calibri" pitchFamily="34" charset="0"/>
                </a:rPr>
                <a:t>Lead Arranger</a:t>
              </a:r>
              <a:endParaRPr lang="en-GB" sz="740" dirty="0">
                <a:latin typeface="Calibri" pitchFamily="34" charset="0"/>
              </a:endParaRPr>
            </a:p>
            <a:p>
              <a:pPr algn="ctr" defTabSz="820738">
                <a:defRPr/>
              </a:pPr>
              <a:r>
                <a:rPr lang="en-GB" sz="740" dirty="0">
                  <a:latin typeface="Calibri" pitchFamily="34" charset="0"/>
                </a:rPr>
                <a:t>Hedge </a:t>
              </a:r>
              <a:r>
                <a:rPr lang="en-GB" sz="740" dirty="0">
                  <a:latin typeface="Calibri" pitchFamily="34" charset="0"/>
                </a:rPr>
                <a:t>Bank</a:t>
              </a:r>
            </a:p>
            <a:p>
              <a:pPr algn="ctr" defTabSz="820738">
                <a:defRPr/>
              </a:pPr>
              <a:r>
                <a:rPr lang="en-GB" sz="740" dirty="0">
                  <a:latin typeface="Calibri" pitchFamily="34" charset="0"/>
                </a:rPr>
                <a:t>October 2012</a:t>
              </a:r>
              <a:endParaRPr lang="en-GB" sz="740" dirty="0">
                <a:latin typeface="Calibri" pitchFamily="34" charset="0"/>
              </a:endParaRPr>
            </a:p>
          </p:txBody>
        </p:sp>
        <p:pic>
          <p:nvPicPr>
            <p:cNvPr id="13348" name="Picture 4"/>
            <p:cNvPicPr>
              <a:picLocks noChangeAspect="1" noChangeArrowheads="1"/>
            </p:cNvPicPr>
            <p:nvPr/>
          </p:nvPicPr>
          <p:blipFill>
            <a:blip r:embed="rId11"/>
            <a:srcRect t="14285"/>
            <a:stretch>
              <a:fillRect/>
            </a:stretch>
          </p:blipFill>
          <p:spPr bwMode="auto">
            <a:xfrm>
              <a:off x="6954101" y="5054384"/>
              <a:ext cx="379355" cy="360000"/>
            </a:xfrm>
            <a:prstGeom prst="rect">
              <a:avLst/>
            </a:prstGeom>
            <a:noFill/>
            <a:ln w="9525">
              <a:noFill/>
              <a:miter lim="800000"/>
              <a:headEnd/>
              <a:tailEnd/>
            </a:ln>
          </p:spPr>
        </p:pic>
      </p:grpSp>
      <p:sp>
        <p:nvSpPr>
          <p:cNvPr id="13344" name="Rectangle 35"/>
          <p:cNvSpPr>
            <a:spLocks noChangeArrowheads="1"/>
          </p:cNvSpPr>
          <p:nvPr>
            <p:custDataLst>
              <p:tags r:id="rId6"/>
            </p:custDataLst>
          </p:nvPr>
        </p:nvSpPr>
        <p:spPr bwMode="gray">
          <a:xfrm>
            <a:off x="5100638" y="4665663"/>
            <a:ext cx="4205287" cy="228600"/>
          </a:xfrm>
          <a:prstGeom prst="rect">
            <a:avLst/>
          </a:prstGeom>
          <a:solidFill>
            <a:srgbClr val="00386B"/>
          </a:solidFill>
          <a:ln w="6350" algn="ctr">
            <a:solidFill>
              <a:srgbClr val="00386B"/>
            </a:solidFill>
            <a:miter lim="800000"/>
            <a:headEnd/>
            <a:tailEnd/>
          </a:ln>
        </p:spPr>
        <p:txBody>
          <a:bodyPr lIns="0" tIns="18282" rIns="0" bIns="18282" anchor="ctr"/>
          <a:lstStyle/>
          <a:p>
            <a:pPr algn="ctr" defTabSz="762000" eaLnBrk="0" hangingPunct="0"/>
            <a:r>
              <a:rPr lang="en-US" b="1">
                <a:solidFill>
                  <a:srgbClr val="FFFFFF"/>
                </a:solidFill>
              </a:rPr>
              <a:t>Credential</a:t>
            </a:r>
          </a:p>
        </p:txBody>
      </p:sp>
      <p:sp>
        <p:nvSpPr>
          <p:cNvPr id="13345" name="Rectangle 45"/>
          <p:cNvSpPr>
            <a:spLocks noChangeArrowheads="1"/>
          </p:cNvSpPr>
          <p:nvPr>
            <p:custDataLst>
              <p:tags r:id="rId7"/>
            </p:custDataLst>
          </p:nvPr>
        </p:nvSpPr>
        <p:spPr bwMode="auto">
          <a:xfrm>
            <a:off x="4013200" y="7253288"/>
            <a:ext cx="2057400" cy="404812"/>
          </a:xfrm>
          <a:prstGeom prst="rect">
            <a:avLst/>
          </a:prstGeom>
          <a:noFill/>
          <a:ln w="9525">
            <a:noFill/>
            <a:miter lim="800000"/>
            <a:headEnd/>
            <a:tailEnd/>
          </a:ln>
        </p:spPr>
        <p:txBody>
          <a:bodyPr lIns="0" tIns="0" rIns="18288" bIns="18288"/>
          <a:lstStyle/>
          <a:p>
            <a:pPr algn="ctr"/>
            <a:r>
              <a:rPr lang="en-US" sz="1200">
                <a:solidFill>
                  <a:schemeClr val="hlink"/>
                </a:solidFill>
              </a:rPr>
              <a:t>3</a:t>
            </a:r>
          </a:p>
        </p:txBody>
      </p:sp>
      <p:sp>
        <p:nvSpPr>
          <p:cNvPr id="13346" name="Rectangle 5"/>
          <p:cNvSpPr>
            <a:spLocks noChangeArrowheads="1"/>
          </p:cNvSpPr>
          <p:nvPr>
            <p:custDataLst>
              <p:tags r:id="rId8"/>
            </p:custDataLst>
          </p:nvPr>
        </p:nvSpPr>
        <p:spPr bwMode="auto">
          <a:xfrm>
            <a:off x="5029200" y="1066800"/>
            <a:ext cx="4343400" cy="173038"/>
          </a:xfrm>
          <a:prstGeom prst="rect">
            <a:avLst/>
          </a:prstGeom>
          <a:noFill/>
          <a:ln w="9525">
            <a:noFill/>
            <a:miter lim="800000"/>
            <a:headEnd/>
            <a:tailEnd/>
          </a:ln>
        </p:spPr>
        <p:txBody>
          <a:bodyPr wrap="none" lIns="0" tIns="36576" rIns="0" bIns="0"/>
          <a:lstStyle/>
          <a:p>
            <a:pPr algn="r" defTabSz="674688" eaLnBrk="0" hangingPunct="0">
              <a:lnSpc>
                <a:spcPct val="90000"/>
              </a:lnSpc>
            </a:pPr>
            <a:r>
              <a:rPr lang="en-US" sz="800" b="1">
                <a:solidFill>
                  <a:schemeClr val="accent1"/>
                </a:solidFill>
              </a:rPr>
              <a:t>Thika Power Project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smtClean="0"/>
              <a:t>Risk Flow Analysis</a:t>
            </a:r>
            <a:endParaRPr lang="en-GB" smtClean="0"/>
          </a:p>
        </p:txBody>
      </p:sp>
      <p:sp>
        <p:nvSpPr>
          <p:cNvPr id="14338" name="Rectangle 12"/>
          <p:cNvSpPr>
            <a:spLocks noChangeArrowheads="1"/>
          </p:cNvSpPr>
          <p:nvPr>
            <p:custDataLst>
              <p:tags r:id="rId1"/>
            </p:custDataLst>
          </p:nvPr>
        </p:nvSpPr>
        <p:spPr bwMode="auto">
          <a:xfrm>
            <a:off x="4013200" y="7253288"/>
            <a:ext cx="2057400" cy="404812"/>
          </a:xfrm>
          <a:prstGeom prst="rect">
            <a:avLst/>
          </a:prstGeom>
          <a:noFill/>
          <a:ln w="9525">
            <a:noFill/>
            <a:miter lim="800000"/>
            <a:headEnd/>
            <a:tailEnd/>
          </a:ln>
        </p:spPr>
        <p:txBody>
          <a:bodyPr lIns="0" tIns="0" rIns="18288" bIns="18288"/>
          <a:lstStyle/>
          <a:p>
            <a:pPr algn="ctr"/>
            <a:r>
              <a:rPr lang="en-US" sz="1200">
                <a:solidFill>
                  <a:schemeClr val="hlink"/>
                </a:solidFill>
              </a:rPr>
              <a:t>4</a:t>
            </a:r>
          </a:p>
        </p:txBody>
      </p:sp>
      <p:sp>
        <p:nvSpPr>
          <p:cNvPr id="14339" name="Text Box 31"/>
          <p:cNvSpPr txBox="1">
            <a:spLocks noChangeArrowheads="1"/>
          </p:cNvSpPr>
          <p:nvPr>
            <p:custDataLst>
              <p:tags r:id="rId2"/>
            </p:custDataLst>
          </p:nvPr>
        </p:nvSpPr>
        <p:spPr bwMode="auto">
          <a:xfrm>
            <a:off x="636588" y="1222375"/>
            <a:ext cx="8888412" cy="504825"/>
          </a:xfrm>
          <a:prstGeom prst="rect">
            <a:avLst/>
          </a:prstGeom>
          <a:noFill/>
          <a:ln w="9525" algn="ctr">
            <a:noFill/>
            <a:miter lim="800000"/>
            <a:headEnd/>
            <a:tailEnd/>
          </a:ln>
        </p:spPr>
        <p:txBody>
          <a:bodyPr lIns="0" tIns="0" rIns="100572" bIns="18286"/>
          <a:lstStyle/>
          <a:p>
            <a:pPr algn="ctr"/>
            <a:r>
              <a:rPr lang="en-GB" sz="1300" b="1"/>
              <a:t>The diagram below illustrates the comprehensive nature of the risk strategies used mitigate all Kenyan political risk and KPLC [off-taker] risk associated with the Project. In essence, the only risks that are not covered by the MIGA insurance are specific project risks that include sponsor risk, construction risk, operating risk and fuel supply risk. These risks are mitigated using standard project finance techniques</a:t>
            </a:r>
            <a:endParaRPr lang="en-US" sz="1300" b="1"/>
          </a:p>
        </p:txBody>
      </p:sp>
      <p:sp>
        <p:nvSpPr>
          <p:cNvPr id="14340" name="Rectangle 14"/>
          <p:cNvSpPr>
            <a:spLocks noChangeArrowheads="1"/>
          </p:cNvSpPr>
          <p:nvPr/>
        </p:nvSpPr>
        <p:spPr bwMode="auto">
          <a:xfrm>
            <a:off x="817563" y="2954338"/>
            <a:ext cx="1296987" cy="360362"/>
          </a:xfrm>
          <a:prstGeom prst="rect">
            <a:avLst/>
          </a:prstGeom>
          <a:solidFill>
            <a:srgbClr val="00386B"/>
          </a:solidFill>
          <a:ln w="9525" algn="ctr">
            <a:solidFill>
              <a:srgbClr val="00386B"/>
            </a:solidFill>
            <a:round/>
            <a:headEnd/>
            <a:tailEnd/>
          </a:ln>
        </p:spPr>
        <p:txBody>
          <a:bodyPr lIns="36000" tIns="18000" rIns="18000" bIns="18000" anchor="ctr"/>
          <a:lstStyle/>
          <a:p>
            <a:pPr>
              <a:spcBef>
                <a:spcPts val="300"/>
              </a:spcBef>
            </a:pPr>
            <a:r>
              <a:rPr lang="en-GB" sz="700">
                <a:solidFill>
                  <a:srgbClr val="FFFFFF"/>
                </a:solidFill>
              </a:rPr>
              <a:t>The project defaults in terms of the PPA.</a:t>
            </a:r>
          </a:p>
        </p:txBody>
      </p:sp>
      <p:sp>
        <p:nvSpPr>
          <p:cNvPr id="14341" name="Rectangle 15"/>
          <p:cNvSpPr>
            <a:spLocks noChangeArrowheads="1"/>
          </p:cNvSpPr>
          <p:nvPr/>
        </p:nvSpPr>
        <p:spPr bwMode="auto">
          <a:xfrm>
            <a:off x="817563" y="3940175"/>
            <a:ext cx="1296987" cy="360363"/>
          </a:xfrm>
          <a:prstGeom prst="rect">
            <a:avLst/>
          </a:prstGeom>
          <a:solidFill>
            <a:srgbClr val="7FA9CF"/>
          </a:solidFill>
          <a:ln w="9525" algn="ctr">
            <a:solidFill>
              <a:srgbClr val="7FA9CF"/>
            </a:solidFill>
            <a:round/>
            <a:headEnd/>
            <a:tailEnd/>
          </a:ln>
        </p:spPr>
        <p:txBody>
          <a:bodyPr lIns="36000" tIns="18000" rIns="18000" bIns="18000" anchor="ctr"/>
          <a:lstStyle/>
          <a:p>
            <a:pPr>
              <a:spcBef>
                <a:spcPts val="300"/>
              </a:spcBef>
            </a:pPr>
            <a:r>
              <a:rPr lang="en-GB" sz="700">
                <a:solidFill>
                  <a:schemeClr val="bg1"/>
                </a:solidFill>
              </a:rPr>
              <a:t>Due to a Force Majeure (“FM”) Event</a:t>
            </a:r>
          </a:p>
        </p:txBody>
      </p:sp>
      <p:sp>
        <p:nvSpPr>
          <p:cNvPr id="14342" name="Rectangle 16"/>
          <p:cNvSpPr>
            <a:spLocks noChangeArrowheads="1"/>
          </p:cNvSpPr>
          <p:nvPr/>
        </p:nvSpPr>
        <p:spPr bwMode="auto">
          <a:xfrm>
            <a:off x="817563" y="6334125"/>
            <a:ext cx="1296987" cy="234950"/>
          </a:xfrm>
          <a:prstGeom prst="rect">
            <a:avLst/>
          </a:prstGeom>
          <a:solidFill>
            <a:srgbClr val="7FA9CF"/>
          </a:solidFill>
          <a:ln w="9525" algn="ctr">
            <a:solidFill>
              <a:srgbClr val="7FA9CF"/>
            </a:solidFill>
            <a:round/>
            <a:headEnd/>
            <a:tailEnd/>
          </a:ln>
        </p:spPr>
        <p:txBody>
          <a:bodyPr lIns="36000" tIns="18000" rIns="18000" bIns="18000"/>
          <a:lstStyle/>
          <a:p>
            <a:pPr>
              <a:spcBef>
                <a:spcPts val="300"/>
              </a:spcBef>
            </a:pPr>
            <a:r>
              <a:rPr lang="en-GB" sz="700">
                <a:solidFill>
                  <a:srgbClr val="FFFFFF"/>
                </a:solidFill>
              </a:rPr>
              <a:t>KPLC Default</a:t>
            </a:r>
          </a:p>
        </p:txBody>
      </p:sp>
      <p:sp>
        <p:nvSpPr>
          <p:cNvPr id="18" name="Rectangle 17"/>
          <p:cNvSpPr/>
          <p:nvPr/>
        </p:nvSpPr>
        <p:spPr bwMode="auto">
          <a:xfrm>
            <a:off x="2368550" y="2576513"/>
            <a:ext cx="1908175" cy="1116012"/>
          </a:xfrm>
          <a:prstGeom prst="rect">
            <a:avLst/>
          </a:prstGeom>
          <a:solidFill>
            <a:srgbClr val="C4D8E2"/>
          </a:solidFill>
          <a:ln w="9525" cap="flat" cmpd="sng" algn="ctr">
            <a:solidFill>
              <a:srgbClr val="C4D8E2"/>
            </a:solidFill>
            <a:prstDash val="solid"/>
            <a:round/>
            <a:headEnd type="none" w="med" len="med"/>
            <a:tailEnd type="none" w="med" len="med"/>
          </a:ln>
          <a:effectLst/>
        </p:spPr>
        <p:txBody>
          <a:bodyPr lIns="36000" tIns="18000" rIns="18000" bIns="18000" anchor="ctr"/>
          <a:lstStyle/>
          <a:p>
            <a:pPr>
              <a:spcBef>
                <a:spcPts val="300"/>
              </a:spcBef>
              <a:defRPr/>
            </a:pPr>
            <a:r>
              <a:rPr lang="en-GB" sz="700" b="1" u="sng" dirty="0"/>
              <a:t>Standard FM affecting total Project</a:t>
            </a:r>
          </a:p>
          <a:p>
            <a:pPr>
              <a:spcBef>
                <a:spcPts val="300"/>
              </a:spcBef>
              <a:defRPr/>
            </a:pPr>
            <a:r>
              <a:rPr lang="en-GB" sz="700" dirty="0"/>
              <a:t>Due to FM, in short defined as:</a:t>
            </a:r>
          </a:p>
          <a:p>
            <a:pPr marL="85725" indent="-85725">
              <a:spcBef>
                <a:spcPts val="300"/>
              </a:spcBef>
              <a:buClr>
                <a:srgbClr val="70193D"/>
              </a:buClr>
              <a:buSzPct val="95000"/>
              <a:buFont typeface="Wingdings 2" pitchFamily="18" charset="2"/>
              <a:buChar char="¡"/>
              <a:defRPr/>
            </a:pPr>
            <a:r>
              <a:rPr lang="en-GB" sz="700" dirty="0"/>
              <a:t>Act of God</a:t>
            </a:r>
          </a:p>
          <a:p>
            <a:pPr marL="85725" indent="-85725">
              <a:spcBef>
                <a:spcPts val="300"/>
              </a:spcBef>
              <a:buClr>
                <a:srgbClr val="70193D"/>
              </a:buClr>
              <a:buSzPct val="95000"/>
              <a:buFont typeface="Wingdings 2" pitchFamily="18" charset="2"/>
              <a:buChar char="¡"/>
              <a:defRPr/>
            </a:pPr>
            <a:r>
              <a:rPr lang="en-GB" sz="700" dirty="0"/>
              <a:t>Epidemics or plagues</a:t>
            </a:r>
          </a:p>
          <a:p>
            <a:pPr marL="85725" indent="-85725">
              <a:spcBef>
                <a:spcPts val="300"/>
              </a:spcBef>
              <a:buClr>
                <a:srgbClr val="70193D"/>
              </a:buClr>
              <a:buSzPct val="95000"/>
              <a:buFont typeface="Wingdings 2" pitchFamily="18" charset="2"/>
              <a:buChar char="¡"/>
              <a:defRPr/>
            </a:pPr>
            <a:r>
              <a:rPr lang="en-GB" sz="700" dirty="0"/>
              <a:t>Explosions or chemical contamination (other than act of war)</a:t>
            </a:r>
          </a:p>
          <a:p>
            <a:pPr marL="85725" indent="-85725">
              <a:spcBef>
                <a:spcPts val="300"/>
              </a:spcBef>
              <a:buClr>
                <a:srgbClr val="70193D"/>
              </a:buClr>
              <a:buSzPct val="95000"/>
              <a:buFont typeface="Wingdings 2" pitchFamily="18" charset="2"/>
              <a:buChar char="¡"/>
              <a:defRPr/>
            </a:pPr>
            <a:r>
              <a:rPr lang="en-GB" sz="700" dirty="0"/>
              <a:t>Labour disputes including strikes, works to rule, go slows etc.</a:t>
            </a:r>
          </a:p>
        </p:txBody>
      </p:sp>
      <p:sp>
        <p:nvSpPr>
          <p:cNvPr id="19" name="Rectangle 18"/>
          <p:cNvSpPr/>
          <p:nvPr/>
        </p:nvSpPr>
        <p:spPr bwMode="auto">
          <a:xfrm>
            <a:off x="2368550" y="4095750"/>
            <a:ext cx="1908175" cy="1403350"/>
          </a:xfrm>
          <a:prstGeom prst="rect">
            <a:avLst/>
          </a:prstGeom>
          <a:solidFill>
            <a:srgbClr val="C4D8E2"/>
          </a:solidFill>
          <a:ln w="9525" cap="flat" cmpd="sng" algn="ctr">
            <a:solidFill>
              <a:srgbClr val="C4D8E2"/>
            </a:solidFill>
            <a:prstDash val="solid"/>
            <a:round/>
            <a:headEnd type="none" w="med" len="med"/>
            <a:tailEnd type="none" w="med" len="med"/>
          </a:ln>
          <a:effectLst/>
        </p:spPr>
        <p:txBody>
          <a:bodyPr lIns="36000" tIns="18000" rIns="18000" bIns="18000" anchor="ctr"/>
          <a:lstStyle/>
          <a:p>
            <a:pPr>
              <a:spcBef>
                <a:spcPts val="300"/>
              </a:spcBef>
              <a:defRPr/>
            </a:pPr>
            <a:r>
              <a:rPr lang="en-GB" sz="700" b="1" u="sng" dirty="0"/>
              <a:t>Political risk affecting total Project</a:t>
            </a:r>
          </a:p>
          <a:p>
            <a:pPr>
              <a:spcBef>
                <a:spcPts val="300"/>
              </a:spcBef>
              <a:defRPr/>
            </a:pPr>
            <a:r>
              <a:rPr lang="en-GB" sz="700" dirty="0"/>
              <a:t>Due to a Political FM in summary defined as:</a:t>
            </a:r>
          </a:p>
          <a:p>
            <a:pPr marL="85725" indent="-85725">
              <a:spcBef>
                <a:spcPts val="300"/>
              </a:spcBef>
              <a:buClr>
                <a:srgbClr val="70193D"/>
              </a:buClr>
              <a:buSzPct val="95000"/>
              <a:buFont typeface="Wingdings 2" pitchFamily="18" charset="2"/>
              <a:buChar char="¡"/>
              <a:defRPr/>
            </a:pPr>
            <a:r>
              <a:rPr lang="en-GB" sz="700" dirty="0"/>
              <a:t>Any blockade, embargo, riot, insurrection, civil commotion or any act of sabotage; </a:t>
            </a:r>
          </a:p>
          <a:p>
            <a:pPr marL="85725" indent="-85725">
              <a:spcBef>
                <a:spcPts val="300"/>
              </a:spcBef>
              <a:buClr>
                <a:srgbClr val="70193D"/>
              </a:buClr>
              <a:buSzPct val="95000"/>
              <a:buFont typeface="Wingdings 2" pitchFamily="18" charset="2"/>
              <a:buChar char="¡"/>
              <a:defRPr/>
            </a:pPr>
            <a:r>
              <a:rPr lang="en-GB" sz="700" dirty="0"/>
              <a:t>Change in Law and/or Change in Tax;</a:t>
            </a:r>
          </a:p>
          <a:p>
            <a:pPr marL="85725" indent="-85725">
              <a:spcBef>
                <a:spcPts val="300"/>
              </a:spcBef>
              <a:buClr>
                <a:srgbClr val="70193D"/>
              </a:buClr>
              <a:buSzPct val="95000"/>
              <a:buFont typeface="Wingdings 2" pitchFamily="18" charset="2"/>
              <a:buChar char="¡"/>
              <a:defRPr/>
            </a:pPr>
            <a:r>
              <a:rPr lang="en-GB" sz="700" dirty="0"/>
              <a:t>Any expropriation, confiscation etc.  </a:t>
            </a:r>
          </a:p>
          <a:p>
            <a:pPr marL="85725" indent="-85725">
              <a:spcBef>
                <a:spcPts val="300"/>
              </a:spcBef>
              <a:buClr>
                <a:srgbClr val="70193D"/>
              </a:buClr>
              <a:buSzPct val="95000"/>
              <a:buFont typeface="Wingdings 2" pitchFamily="18" charset="2"/>
              <a:buChar char="¡"/>
              <a:defRPr/>
            </a:pPr>
            <a:r>
              <a:rPr lang="en-GB" sz="700" dirty="0"/>
              <a:t>war or act of foreign enemy;  </a:t>
            </a:r>
          </a:p>
          <a:p>
            <a:pPr marL="85725" indent="-85725">
              <a:spcBef>
                <a:spcPts val="300"/>
              </a:spcBef>
              <a:buClr>
                <a:srgbClr val="70193D"/>
              </a:buClr>
              <a:buSzPct val="95000"/>
              <a:buFont typeface="Wingdings 2" pitchFamily="18" charset="2"/>
              <a:buChar char="¡"/>
              <a:defRPr/>
            </a:pPr>
            <a:r>
              <a:rPr lang="en-GB" sz="700" dirty="0"/>
              <a:t>Any FM affecting </a:t>
            </a:r>
            <a:r>
              <a:rPr lang="en-GB" sz="700" dirty="0" err="1"/>
              <a:t>KPLC’s</a:t>
            </a:r>
            <a:r>
              <a:rPr lang="en-GB" sz="700" dirty="0"/>
              <a:t> ability to pay;</a:t>
            </a:r>
          </a:p>
          <a:p>
            <a:pPr marL="85725" indent="-85725">
              <a:spcBef>
                <a:spcPts val="300"/>
              </a:spcBef>
              <a:buClr>
                <a:srgbClr val="70193D"/>
              </a:buClr>
              <a:buSzPct val="95000"/>
              <a:buFont typeface="Wingdings 2" pitchFamily="18" charset="2"/>
              <a:buChar char="¡"/>
              <a:defRPr/>
            </a:pPr>
            <a:r>
              <a:rPr lang="en-GB" sz="700" dirty="0"/>
              <a:t>Any failure by a Governmental Authority to issue or renew any Authorisation required.</a:t>
            </a:r>
          </a:p>
        </p:txBody>
      </p:sp>
      <p:sp>
        <p:nvSpPr>
          <p:cNvPr id="14345" name="Rectangle 19"/>
          <p:cNvSpPr>
            <a:spLocks noChangeArrowheads="1"/>
          </p:cNvSpPr>
          <p:nvPr/>
        </p:nvSpPr>
        <p:spPr bwMode="auto">
          <a:xfrm>
            <a:off x="2368550" y="6137275"/>
            <a:ext cx="1908175" cy="503238"/>
          </a:xfrm>
          <a:prstGeom prst="rect">
            <a:avLst/>
          </a:prstGeom>
          <a:solidFill>
            <a:srgbClr val="C4D8E2"/>
          </a:solidFill>
          <a:ln w="9525" algn="ctr">
            <a:solidFill>
              <a:srgbClr val="C4D8E2"/>
            </a:solidFill>
            <a:round/>
            <a:headEnd/>
            <a:tailEnd/>
          </a:ln>
        </p:spPr>
        <p:txBody>
          <a:bodyPr lIns="36000" tIns="18000" rIns="18000" bIns="18000" anchor="ctr"/>
          <a:lstStyle/>
          <a:p>
            <a:pPr>
              <a:spcBef>
                <a:spcPts val="300"/>
              </a:spcBef>
            </a:pPr>
            <a:r>
              <a:rPr lang="en-GB" sz="700"/>
              <a:t>TPL has the option to call under the IDA guaranteed LC up to 3 “Capacity Payments” and 2 “Fuel Payments” Amount capped at EUR32mn plus US$8mn</a:t>
            </a:r>
          </a:p>
        </p:txBody>
      </p:sp>
      <p:sp>
        <p:nvSpPr>
          <p:cNvPr id="14346" name="Rectangle 20"/>
          <p:cNvSpPr>
            <a:spLocks noChangeArrowheads="1"/>
          </p:cNvSpPr>
          <p:nvPr/>
        </p:nvSpPr>
        <p:spPr bwMode="auto">
          <a:xfrm>
            <a:off x="4530725" y="5938838"/>
            <a:ext cx="2411413" cy="900112"/>
          </a:xfrm>
          <a:prstGeom prst="rect">
            <a:avLst/>
          </a:prstGeom>
          <a:solidFill>
            <a:srgbClr val="D9E6EC"/>
          </a:solidFill>
          <a:ln w="9525" algn="ctr">
            <a:solidFill>
              <a:srgbClr val="D9E6EC"/>
            </a:solidFill>
            <a:round/>
            <a:headEnd/>
            <a:tailEnd/>
          </a:ln>
        </p:spPr>
        <p:txBody>
          <a:bodyPr lIns="36000" tIns="18000" rIns="18000" bIns="18000" anchor="ctr"/>
          <a:lstStyle/>
          <a:p>
            <a:pPr marL="85725" indent="-85725">
              <a:spcBef>
                <a:spcPts val="300"/>
              </a:spcBef>
              <a:buClr>
                <a:srgbClr val="70193D"/>
              </a:buClr>
              <a:buSzPct val="95000"/>
              <a:buFont typeface="Wingdings 2" pitchFamily="18" charset="2"/>
              <a:buChar char="¡"/>
            </a:pPr>
            <a:r>
              <a:rPr lang="en-GB" sz="700"/>
              <a:t>After LC has been exhausted TPL has the right to terminate the PPA and claim for the “Total Project Cost” from KPLC. “</a:t>
            </a:r>
          </a:p>
          <a:p>
            <a:pPr marL="85725" indent="-85725">
              <a:spcBef>
                <a:spcPts val="300"/>
              </a:spcBef>
              <a:buClr>
                <a:srgbClr val="70193D"/>
              </a:buClr>
              <a:buSzPct val="95000"/>
              <a:buFont typeface="Wingdings 2" pitchFamily="18" charset="2"/>
              <a:buChar char="¡"/>
            </a:pPr>
            <a:r>
              <a:rPr lang="en-GB" sz="700"/>
              <a:t>Total Project Cost” to be agreed within 60 days and payable within 120 days thereafter. </a:t>
            </a:r>
          </a:p>
          <a:p>
            <a:pPr marL="85725" indent="-85725">
              <a:spcBef>
                <a:spcPts val="300"/>
              </a:spcBef>
              <a:buClr>
                <a:srgbClr val="70193D"/>
              </a:buClr>
              <a:buSzPct val="95000"/>
              <a:buFont typeface="Wingdings 2" pitchFamily="18" charset="2"/>
              <a:buChar char="¡"/>
            </a:pPr>
            <a:r>
              <a:rPr lang="en-GB" sz="700"/>
              <a:t>The plant will be transferred from TPL to KPLC on receipt of “Total Project Cost” payment.</a:t>
            </a:r>
          </a:p>
        </p:txBody>
      </p:sp>
      <p:sp>
        <p:nvSpPr>
          <p:cNvPr id="14347" name="Rectangle 21"/>
          <p:cNvSpPr>
            <a:spLocks noChangeArrowheads="1"/>
          </p:cNvSpPr>
          <p:nvPr/>
        </p:nvSpPr>
        <p:spPr bwMode="auto">
          <a:xfrm>
            <a:off x="7197725" y="5794375"/>
            <a:ext cx="2159000" cy="1187450"/>
          </a:xfrm>
          <a:prstGeom prst="rect">
            <a:avLst/>
          </a:prstGeom>
          <a:solidFill>
            <a:srgbClr val="597D9F"/>
          </a:solidFill>
          <a:ln w="9525" algn="ctr">
            <a:solidFill>
              <a:srgbClr val="597D9F"/>
            </a:solidFill>
            <a:round/>
            <a:headEnd/>
            <a:tailEnd/>
          </a:ln>
        </p:spPr>
        <p:txBody>
          <a:bodyPr lIns="36000" tIns="18000" rIns="18000" bIns="18000" anchor="ctr"/>
          <a:lstStyle/>
          <a:p>
            <a:pPr marL="85725" indent="-85725">
              <a:spcBef>
                <a:spcPts val="300"/>
              </a:spcBef>
              <a:buClr>
                <a:srgbClr val="70193D"/>
              </a:buClr>
              <a:buSzPct val="95000"/>
              <a:buFont typeface="Wingdings 2" pitchFamily="18" charset="2"/>
              <a:buChar char="¡"/>
            </a:pPr>
            <a:r>
              <a:rPr lang="en-GB" sz="700">
                <a:solidFill>
                  <a:srgbClr val="FFFFFF"/>
                </a:solidFill>
              </a:rPr>
              <a:t>KPLC fails to pay “Total Project Costs” and TPL defaults on its payments to Absa,</a:t>
            </a:r>
          </a:p>
          <a:p>
            <a:pPr marL="85725" indent="-85725">
              <a:spcBef>
                <a:spcPts val="300"/>
              </a:spcBef>
              <a:buClr>
                <a:srgbClr val="70193D"/>
              </a:buClr>
              <a:buSzPct val="95000"/>
              <a:buFont typeface="Wingdings 2" pitchFamily="18" charset="2"/>
              <a:buChar char="¡"/>
            </a:pPr>
            <a:r>
              <a:rPr lang="en-GB" sz="700">
                <a:solidFill>
                  <a:srgbClr val="FFFFFF"/>
                </a:solidFill>
              </a:rPr>
              <a:t>Absa claims under MIGA Breach of Contract insurance cover.</a:t>
            </a:r>
          </a:p>
          <a:p>
            <a:pPr marL="85725" indent="-85725">
              <a:spcBef>
                <a:spcPts val="300"/>
              </a:spcBef>
              <a:buClr>
                <a:srgbClr val="70193D"/>
              </a:buClr>
              <a:buSzPct val="95000"/>
              <a:buFont typeface="Wingdings 2" pitchFamily="18" charset="2"/>
              <a:buChar char="¡"/>
            </a:pPr>
            <a:r>
              <a:rPr lang="en-GB" sz="700">
                <a:solidFill>
                  <a:srgbClr val="FFFFFF"/>
                </a:solidFill>
              </a:rPr>
              <a:t>MIGA has a 180 day waiting period required for a mediation/arbitration process with KPLC.</a:t>
            </a:r>
          </a:p>
          <a:p>
            <a:pPr marL="85725" indent="-85725">
              <a:spcBef>
                <a:spcPts val="300"/>
              </a:spcBef>
              <a:buClr>
                <a:srgbClr val="70193D"/>
              </a:buClr>
              <a:buSzPct val="95000"/>
              <a:buFont typeface="Wingdings 2" pitchFamily="18" charset="2"/>
              <a:buChar char="¡"/>
            </a:pPr>
            <a:r>
              <a:rPr lang="en-GB" sz="700">
                <a:solidFill>
                  <a:srgbClr val="FFFFFF"/>
                </a:solidFill>
              </a:rPr>
              <a:t>Once claim is considered complete, MIGA will pay with 30 days (including accrued interest). </a:t>
            </a:r>
          </a:p>
          <a:p>
            <a:pPr marL="85725" indent="-85725">
              <a:spcBef>
                <a:spcPts val="300"/>
              </a:spcBef>
              <a:buClr>
                <a:srgbClr val="70193D"/>
              </a:buClr>
              <a:buSzPct val="95000"/>
              <a:buFont typeface="Wingdings 2" pitchFamily="18" charset="2"/>
              <a:buChar char="¡"/>
            </a:pPr>
            <a:r>
              <a:rPr lang="en-GB" sz="700">
                <a:solidFill>
                  <a:srgbClr val="FFFFFF"/>
                </a:solidFill>
              </a:rPr>
              <a:t>Maximum period: 390 days (60+120+180+30).</a:t>
            </a:r>
          </a:p>
        </p:txBody>
      </p:sp>
      <p:sp>
        <p:nvSpPr>
          <p:cNvPr id="14348" name="Rectangle 22"/>
          <p:cNvSpPr>
            <a:spLocks noChangeArrowheads="1"/>
          </p:cNvSpPr>
          <p:nvPr/>
        </p:nvSpPr>
        <p:spPr bwMode="auto">
          <a:xfrm>
            <a:off x="4530725" y="4294188"/>
            <a:ext cx="2411413" cy="1008062"/>
          </a:xfrm>
          <a:prstGeom prst="rect">
            <a:avLst/>
          </a:prstGeom>
          <a:solidFill>
            <a:srgbClr val="D9E6EC"/>
          </a:solidFill>
          <a:ln w="9525" algn="ctr">
            <a:solidFill>
              <a:srgbClr val="D9E6EC"/>
            </a:solidFill>
            <a:round/>
            <a:headEnd/>
            <a:tailEnd/>
          </a:ln>
        </p:spPr>
        <p:txBody>
          <a:bodyPr lIns="36000" tIns="18000" rIns="18000" bIns="18000" anchor="ctr"/>
          <a:lstStyle/>
          <a:p>
            <a:pPr marL="85725" indent="-85725">
              <a:spcBef>
                <a:spcPts val="300"/>
              </a:spcBef>
              <a:buClr>
                <a:srgbClr val="70193D"/>
              </a:buClr>
              <a:buSzPct val="95000"/>
              <a:buFont typeface="Wingdings 2" pitchFamily="18" charset="2"/>
              <a:buChar char="¡"/>
            </a:pPr>
            <a:r>
              <a:rPr lang="en-GB" sz="700"/>
              <a:t>If FM continues for 180 days and “Capacity Payments” are not being made. </a:t>
            </a:r>
          </a:p>
          <a:p>
            <a:pPr marL="85725" indent="-85725">
              <a:spcBef>
                <a:spcPts val="300"/>
              </a:spcBef>
              <a:buClr>
                <a:srgbClr val="70193D"/>
              </a:buClr>
              <a:buSzPct val="95000"/>
              <a:buFont typeface="Wingdings 2" pitchFamily="18" charset="2"/>
              <a:buChar char="¡"/>
            </a:pPr>
            <a:r>
              <a:rPr lang="en-GB" sz="700"/>
              <a:t>TPL may terminate the PPA and request a “Transfer Amount” under the GoK LoS. </a:t>
            </a:r>
          </a:p>
          <a:p>
            <a:pPr marL="85725" indent="-85725">
              <a:spcBef>
                <a:spcPts val="300"/>
              </a:spcBef>
              <a:buClr>
                <a:srgbClr val="70193D"/>
              </a:buClr>
              <a:buSzPct val="95000"/>
              <a:buFont typeface="Wingdings 2" pitchFamily="18" charset="2"/>
              <a:buChar char="¡"/>
            </a:pPr>
            <a:r>
              <a:rPr lang="en-GB" sz="700"/>
              <a:t>Total Project Cost” to be agreed within 60 days and payable within 120 days thereafter.</a:t>
            </a:r>
          </a:p>
          <a:p>
            <a:pPr marL="85725" indent="-85725">
              <a:spcBef>
                <a:spcPts val="300"/>
              </a:spcBef>
              <a:buClr>
                <a:srgbClr val="70193D"/>
              </a:buClr>
              <a:buSzPct val="95000"/>
              <a:buFont typeface="Wingdings 2" pitchFamily="18" charset="2"/>
              <a:buChar char="¡"/>
            </a:pPr>
            <a:r>
              <a:rPr lang="en-GB" sz="700"/>
              <a:t>The plant will be transferred from TPL to GoK on receipt of “Total Project Cost” payment.</a:t>
            </a:r>
          </a:p>
        </p:txBody>
      </p:sp>
      <p:sp>
        <p:nvSpPr>
          <p:cNvPr id="14349" name="Rectangle 23"/>
          <p:cNvSpPr>
            <a:spLocks noChangeArrowheads="1"/>
          </p:cNvSpPr>
          <p:nvPr/>
        </p:nvSpPr>
        <p:spPr bwMode="auto">
          <a:xfrm>
            <a:off x="7197725" y="4149725"/>
            <a:ext cx="2159000" cy="1295400"/>
          </a:xfrm>
          <a:prstGeom prst="rect">
            <a:avLst/>
          </a:prstGeom>
          <a:solidFill>
            <a:srgbClr val="597D9F"/>
          </a:solidFill>
          <a:ln w="9525" algn="ctr">
            <a:solidFill>
              <a:srgbClr val="597D9F"/>
            </a:solidFill>
            <a:round/>
            <a:headEnd/>
            <a:tailEnd/>
          </a:ln>
        </p:spPr>
        <p:txBody>
          <a:bodyPr lIns="36000" tIns="18000" rIns="18000" bIns="18000" anchor="ctr"/>
          <a:lstStyle/>
          <a:p>
            <a:pPr marL="85725" indent="-85725">
              <a:spcBef>
                <a:spcPts val="300"/>
              </a:spcBef>
              <a:buClr>
                <a:srgbClr val="70193D"/>
              </a:buClr>
              <a:buSzPct val="95000"/>
              <a:buFont typeface="Wingdings 2" pitchFamily="18" charset="2"/>
              <a:buChar char="¡"/>
            </a:pPr>
            <a:r>
              <a:rPr lang="en-GB" sz="700">
                <a:solidFill>
                  <a:srgbClr val="FFFFFF"/>
                </a:solidFill>
              </a:rPr>
              <a:t>GoK fails to pay “Total Project Costs”  and TPL defaults on its payments to Absa, </a:t>
            </a:r>
          </a:p>
          <a:p>
            <a:pPr marL="85725" indent="-85725">
              <a:spcBef>
                <a:spcPts val="300"/>
              </a:spcBef>
              <a:buClr>
                <a:srgbClr val="70193D"/>
              </a:buClr>
              <a:buSzPct val="95000"/>
              <a:buFont typeface="Wingdings 2" pitchFamily="18" charset="2"/>
              <a:buChar char="¡"/>
            </a:pPr>
            <a:r>
              <a:rPr lang="en-GB" sz="700">
                <a:solidFill>
                  <a:srgbClr val="FFFFFF"/>
                </a:solidFill>
              </a:rPr>
              <a:t>Absa claims under the MIGA insurance that backstops all the clauses of the GoK LoS.</a:t>
            </a:r>
          </a:p>
          <a:p>
            <a:pPr marL="85725" indent="-85725">
              <a:spcBef>
                <a:spcPts val="300"/>
              </a:spcBef>
              <a:buClr>
                <a:srgbClr val="70193D"/>
              </a:buClr>
              <a:buSzPct val="95000"/>
              <a:buFont typeface="Wingdings 2" pitchFamily="18" charset="2"/>
              <a:buChar char="¡"/>
            </a:pPr>
            <a:r>
              <a:rPr lang="en-GB" sz="700">
                <a:solidFill>
                  <a:srgbClr val="FFFFFF"/>
                </a:solidFill>
              </a:rPr>
              <a:t>MIGA has a 180 day waiting period required for a mediation/arbitration process with GoK.</a:t>
            </a:r>
          </a:p>
          <a:p>
            <a:pPr marL="85725" indent="-85725">
              <a:spcBef>
                <a:spcPts val="300"/>
              </a:spcBef>
              <a:buClr>
                <a:srgbClr val="70193D"/>
              </a:buClr>
              <a:buSzPct val="95000"/>
              <a:buFont typeface="Wingdings 2" pitchFamily="18" charset="2"/>
              <a:buChar char="¡"/>
            </a:pPr>
            <a:r>
              <a:rPr lang="en-GB" sz="700">
                <a:solidFill>
                  <a:srgbClr val="FFFFFF"/>
                </a:solidFill>
              </a:rPr>
              <a:t>Once claim is considered complete, MIGA will pay within 30 days (including accrued interest).</a:t>
            </a:r>
          </a:p>
          <a:p>
            <a:pPr marL="85725" indent="-85725">
              <a:spcBef>
                <a:spcPts val="300"/>
              </a:spcBef>
              <a:buClr>
                <a:srgbClr val="70193D"/>
              </a:buClr>
              <a:buSzPct val="95000"/>
              <a:buFont typeface="Wingdings 2" pitchFamily="18" charset="2"/>
              <a:buChar char="¡"/>
            </a:pPr>
            <a:r>
              <a:rPr lang="en-GB" sz="700">
                <a:solidFill>
                  <a:srgbClr val="FFFFFF"/>
                </a:solidFill>
              </a:rPr>
              <a:t> Maximum period: 570 days (i.e.180+60+120+180+30).</a:t>
            </a:r>
          </a:p>
        </p:txBody>
      </p:sp>
      <p:sp>
        <p:nvSpPr>
          <p:cNvPr id="14350" name="Rectangle 24"/>
          <p:cNvSpPr>
            <a:spLocks noChangeArrowheads="1"/>
          </p:cNvSpPr>
          <p:nvPr/>
        </p:nvSpPr>
        <p:spPr bwMode="auto">
          <a:xfrm>
            <a:off x="7197725" y="2451100"/>
            <a:ext cx="2159000" cy="1366838"/>
          </a:xfrm>
          <a:prstGeom prst="rect">
            <a:avLst/>
          </a:prstGeom>
          <a:solidFill>
            <a:srgbClr val="597D9F"/>
          </a:solidFill>
          <a:ln w="9525" algn="ctr">
            <a:solidFill>
              <a:srgbClr val="597D9F"/>
            </a:solidFill>
            <a:round/>
            <a:headEnd/>
            <a:tailEnd/>
          </a:ln>
        </p:spPr>
        <p:txBody>
          <a:bodyPr lIns="36000" tIns="18000" rIns="18000" bIns="18000" anchor="ctr"/>
          <a:lstStyle/>
          <a:p>
            <a:pPr marL="85725" indent="-85725">
              <a:spcBef>
                <a:spcPts val="300"/>
              </a:spcBef>
              <a:buClr>
                <a:srgbClr val="70193D"/>
              </a:buClr>
              <a:buSzPct val="95000"/>
              <a:buFont typeface="Wingdings 2" pitchFamily="18" charset="2"/>
              <a:buChar char="¡"/>
            </a:pPr>
            <a:r>
              <a:rPr lang="en-GB" sz="700">
                <a:solidFill>
                  <a:srgbClr val="FFFFFF"/>
                </a:solidFill>
              </a:rPr>
              <a:t>KPLC fails to pay “Total Project Costs” and TPL defaults on its payments to Absa, </a:t>
            </a:r>
          </a:p>
          <a:p>
            <a:pPr marL="85725" indent="-85725">
              <a:spcBef>
                <a:spcPts val="300"/>
              </a:spcBef>
              <a:buClr>
                <a:srgbClr val="70193D"/>
              </a:buClr>
              <a:buSzPct val="95000"/>
              <a:buFont typeface="Wingdings 2" pitchFamily="18" charset="2"/>
              <a:buChar char="¡"/>
            </a:pPr>
            <a:r>
              <a:rPr lang="en-GB" sz="700">
                <a:solidFill>
                  <a:srgbClr val="FFFFFF"/>
                </a:solidFill>
              </a:rPr>
              <a:t>Absa claims under MIGA Breach of Contract insurance cover.  </a:t>
            </a:r>
          </a:p>
          <a:p>
            <a:pPr marL="85725" indent="-85725">
              <a:spcBef>
                <a:spcPts val="300"/>
              </a:spcBef>
              <a:buClr>
                <a:srgbClr val="70193D"/>
              </a:buClr>
              <a:buSzPct val="95000"/>
              <a:buFont typeface="Wingdings 2" pitchFamily="18" charset="2"/>
              <a:buChar char="¡"/>
            </a:pPr>
            <a:r>
              <a:rPr lang="en-GB" sz="700">
                <a:solidFill>
                  <a:srgbClr val="FFFFFF"/>
                </a:solidFill>
              </a:rPr>
              <a:t>MIGA has a 180 day waiting period required for a mediation/arbitration process with GoK.</a:t>
            </a:r>
          </a:p>
          <a:p>
            <a:pPr marL="85725" indent="-85725">
              <a:spcBef>
                <a:spcPts val="300"/>
              </a:spcBef>
              <a:buClr>
                <a:srgbClr val="70193D"/>
              </a:buClr>
              <a:buSzPct val="95000"/>
              <a:buFont typeface="Wingdings 2" pitchFamily="18" charset="2"/>
              <a:buChar char="¡"/>
            </a:pPr>
            <a:r>
              <a:rPr lang="en-GB" sz="700">
                <a:solidFill>
                  <a:srgbClr val="FFFFFF"/>
                </a:solidFill>
              </a:rPr>
              <a:t>Once claim is considered complete, MIGA will pay within 30 days (including accrued interest). </a:t>
            </a:r>
          </a:p>
          <a:p>
            <a:pPr marL="85725" indent="-85725">
              <a:spcBef>
                <a:spcPts val="300"/>
              </a:spcBef>
              <a:buClr>
                <a:srgbClr val="70193D"/>
              </a:buClr>
              <a:buSzPct val="95000"/>
              <a:buFont typeface="Wingdings 2" pitchFamily="18" charset="2"/>
              <a:buChar char="¡"/>
            </a:pPr>
            <a:r>
              <a:rPr lang="en-GB" sz="700">
                <a:solidFill>
                  <a:srgbClr val="FFFFFF"/>
                </a:solidFill>
              </a:rPr>
              <a:t>Maximum period: 390 days (i.e. 60+120+180+30, no reason to call on facility if lenders are receiving debt repayments during the 270 day period).</a:t>
            </a:r>
          </a:p>
        </p:txBody>
      </p:sp>
      <p:sp>
        <p:nvSpPr>
          <p:cNvPr id="14351" name="Rectangle 25"/>
          <p:cNvSpPr>
            <a:spLocks noChangeArrowheads="1"/>
          </p:cNvSpPr>
          <p:nvPr/>
        </p:nvSpPr>
        <p:spPr bwMode="auto">
          <a:xfrm>
            <a:off x="4530725" y="2451100"/>
            <a:ext cx="2411413" cy="1366838"/>
          </a:xfrm>
          <a:prstGeom prst="rect">
            <a:avLst/>
          </a:prstGeom>
          <a:solidFill>
            <a:srgbClr val="D9E6EC"/>
          </a:solidFill>
          <a:ln w="9525" algn="ctr">
            <a:solidFill>
              <a:srgbClr val="D9E6EC"/>
            </a:solidFill>
            <a:round/>
            <a:headEnd/>
            <a:tailEnd/>
          </a:ln>
        </p:spPr>
        <p:txBody>
          <a:bodyPr lIns="36000" tIns="18000" rIns="18000" bIns="18000" anchor="ctr"/>
          <a:lstStyle/>
          <a:p>
            <a:pPr marL="85725" indent="-85725">
              <a:spcBef>
                <a:spcPts val="300"/>
              </a:spcBef>
              <a:buClr>
                <a:srgbClr val="70193D"/>
              </a:buClr>
              <a:buSzPct val="95000"/>
              <a:buFont typeface="Wingdings 2" pitchFamily="18" charset="2"/>
              <a:buChar char="¡"/>
            </a:pPr>
            <a:r>
              <a:rPr lang="en-GB" sz="700"/>
              <a:t>If FM continues for 180 days and remains unsolved for an additional 90 days and TPL continues to receive “Capacity, Energy and Fuel Payments”. </a:t>
            </a:r>
          </a:p>
          <a:p>
            <a:pPr marL="85725" indent="-85725">
              <a:spcBef>
                <a:spcPts val="300"/>
              </a:spcBef>
              <a:buClr>
                <a:srgbClr val="70193D"/>
              </a:buClr>
              <a:buSzPct val="95000"/>
              <a:buFont typeface="Wingdings 2" pitchFamily="18" charset="2"/>
              <a:buChar char="¡"/>
            </a:pPr>
            <a:r>
              <a:rPr lang="en-GB" sz="700"/>
              <a:t>TPL may terminate the PPA on the 271st day. </a:t>
            </a:r>
          </a:p>
          <a:p>
            <a:pPr marL="85725" indent="-85725">
              <a:spcBef>
                <a:spcPts val="300"/>
              </a:spcBef>
              <a:buClr>
                <a:srgbClr val="70193D"/>
              </a:buClr>
              <a:buSzPct val="95000"/>
              <a:buFont typeface="Wingdings 2" pitchFamily="18" charset="2"/>
              <a:buChar char="¡"/>
            </a:pPr>
            <a:r>
              <a:rPr lang="en-GB" sz="700"/>
              <a:t>TPL request a “Transfer Amount” from KPLC. (“Transfer Amount” equals “Total Project Cost” less 5% depreciation for each year after commercial operation date). </a:t>
            </a:r>
          </a:p>
          <a:p>
            <a:pPr marL="85725" indent="-85725">
              <a:spcBef>
                <a:spcPts val="300"/>
              </a:spcBef>
              <a:buClr>
                <a:srgbClr val="70193D"/>
              </a:buClr>
              <a:buSzPct val="95000"/>
              <a:buFont typeface="Wingdings 2" pitchFamily="18" charset="2"/>
              <a:buChar char="¡"/>
            </a:pPr>
            <a:r>
              <a:rPr lang="en-GB" sz="700"/>
              <a:t>Total Project Cost” to be agreed within 60 days and payable within 120 days thereafter. </a:t>
            </a:r>
          </a:p>
          <a:p>
            <a:pPr marL="85725" indent="-85725">
              <a:spcBef>
                <a:spcPts val="300"/>
              </a:spcBef>
              <a:buClr>
                <a:srgbClr val="70193D"/>
              </a:buClr>
              <a:buSzPct val="95000"/>
              <a:buFont typeface="Wingdings 2" pitchFamily="18" charset="2"/>
              <a:buChar char="¡"/>
            </a:pPr>
            <a:r>
              <a:rPr lang="en-GB" sz="700"/>
              <a:t>The plant will be transferred from TPL to KPLC on receipt of “Total Project Cost” payment. </a:t>
            </a:r>
          </a:p>
        </p:txBody>
      </p:sp>
      <p:cxnSp>
        <p:nvCxnSpPr>
          <p:cNvPr id="14352" name="Elbow Connector 26"/>
          <p:cNvCxnSpPr>
            <a:cxnSpLocks noChangeShapeType="1"/>
            <a:stCxn id="14340" idx="1"/>
            <a:endCxn id="14342" idx="1"/>
          </p:cNvCxnSpPr>
          <p:nvPr/>
        </p:nvCxnSpPr>
        <p:spPr bwMode="auto">
          <a:xfrm rot="10800000" flipH="1" flipV="1">
            <a:off x="817563" y="3135313"/>
            <a:ext cx="1587" cy="3316287"/>
          </a:xfrm>
          <a:prstGeom prst="bentConnector3">
            <a:avLst>
              <a:gd name="adj1" fmla="val -14400000"/>
            </a:avLst>
          </a:prstGeom>
          <a:noFill/>
          <a:ln w="12700" algn="ctr">
            <a:solidFill>
              <a:srgbClr val="D3CEC4"/>
            </a:solidFill>
            <a:round/>
            <a:headEnd/>
            <a:tailEnd type="triangle" w="med" len="med"/>
          </a:ln>
        </p:spPr>
      </p:cxnSp>
      <p:cxnSp>
        <p:nvCxnSpPr>
          <p:cNvPr id="14353" name="Straight Arrow Connector 27"/>
          <p:cNvCxnSpPr>
            <a:cxnSpLocks noChangeShapeType="1"/>
            <a:stCxn id="14340" idx="2"/>
            <a:endCxn id="14341" idx="0"/>
          </p:cNvCxnSpPr>
          <p:nvPr/>
        </p:nvCxnSpPr>
        <p:spPr bwMode="auto">
          <a:xfrm>
            <a:off x="1465263" y="3314700"/>
            <a:ext cx="0" cy="625475"/>
          </a:xfrm>
          <a:prstGeom prst="straightConnector1">
            <a:avLst/>
          </a:prstGeom>
          <a:noFill/>
          <a:ln w="12700" algn="ctr">
            <a:solidFill>
              <a:srgbClr val="D3CEC4"/>
            </a:solidFill>
            <a:round/>
            <a:headEnd/>
            <a:tailEnd type="triangle" w="med" len="med"/>
          </a:ln>
        </p:spPr>
      </p:cxnSp>
      <p:cxnSp>
        <p:nvCxnSpPr>
          <p:cNvPr id="14354" name="Straight Arrow Connector 28"/>
          <p:cNvCxnSpPr>
            <a:cxnSpLocks noChangeShapeType="1"/>
            <a:stCxn id="14341" idx="3"/>
            <a:endCxn id="18" idx="1"/>
          </p:cNvCxnSpPr>
          <p:nvPr/>
        </p:nvCxnSpPr>
        <p:spPr bwMode="auto">
          <a:xfrm flipV="1">
            <a:off x="2114550" y="3135313"/>
            <a:ext cx="254000" cy="984250"/>
          </a:xfrm>
          <a:prstGeom prst="straightConnector1">
            <a:avLst/>
          </a:prstGeom>
          <a:noFill/>
          <a:ln w="12700" algn="ctr">
            <a:solidFill>
              <a:srgbClr val="D3CEC4"/>
            </a:solidFill>
            <a:round/>
            <a:headEnd/>
            <a:tailEnd type="triangle" w="med" len="med"/>
          </a:ln>
        </p:spPr>
      </p:cxnSp>
      <p:cxnSp>
        <p:nvCxnSpPr>
          <p:cNvPr id="14355" name="Straight Arrow Connector 29"/>
          <p:cNvCxnSpPr>
            <a:cxnSpLocks noChangeShapeType="1"/>
            <a:stCxn id="14341" idx="3"/>
            <a:endCxn id="19" idx="1"/>
          </p:cNvCxnSpPr>
          <p:nvPr/>
        </p:nvCxnSpPr>
        <p:spPr bwMode="auto">
          <a:xfrm>
            <a:off x="2114550" y="4119563"/>
            <a:ext cx="254000" cy="677862"/>
          </a:xfrm>
          <a:prstGeom prst="straightConnector1">
            <a:avLst/>
          </a:prstGeom>
          <a:noFill/>
          <a:ln w="12700" algn="ctr">
            <a:solidFill>
              <a:srgbClr val="D3CEC4"/>
            </a:solidFill>
            <a:round/>
            <a:headEnd/>
            <a:tailEnd type="triangle" w="med" len="med"/>
          </a:ln>
        </p:spPr>
      </p:cxnSp>
      <p:cxnSp>
        <p:nvCxnSpPr>
          <p:cNvPr id="14356" name="Straight Arrow Connector 30"/>
          <p:cNvCxnSpPr>
            <a:cxnSpLocks noChangeShapeType="1"/>
            <a:stCxn id="18" idx="3"/>
            <a:endCxn id="14351" idx="1"/>
          </p:cNvCxnSpPr>
          <p:nvPr/>
        </p:nvCxnSpPr>
        <p:spPr bwMode="auto">
          <a:xfrm>
            <a:off x="4276725" y="3135313"/>
            <a:ext cx="254000" cy="0"/>
          </a:xfrm>
          <a:prstGeom prst="straightConnector1">
            <a:avLst/>
          </a:prstGeom>
          <a:noFill/>
          <a:ln w="12700" algn="ctr">
            <a:solidFill>
              <a:srgbClr val="D3CEC4"/>
            </a:solidFill>
            <a:round/>
            <a:headEnd/>
            <a:tailEnd type="triangle" w="med" len="med"/>
          </a:ln>
        </p:spPr>
      </p:cxnSp>
      <p:cxnSp>
        <p:nvCxnSpPr>
          <p:cNvPr id="14357" name="Straight Arrow Connector 31"/>
          <p:cNvCxnSpPr>
            <a:cxnSpLocks noChangeShapeType="1"/>
            <a:stCxn id="14351" idx="3"/>
            <a:endCxn id="14350" idx="1"/>
          </p:cNvCxnSpPr>
          <p:nvPr/>
        </p:nvCxnSpPr>
        <p:spPr bwMode="auto">
          <a:xfrm>
            <a:off x="6942138" y="3135313"/>
            <a:ext cx="255587" cy="0"/>
          </a:xfrm>
          <a:prstGeom prst="straightConnector1">
            <a:avLst/>
          </a:prstGeom>
          <a:noFill/>
          <a:ln w="12700" algn="ctr">
            <a:solidFill>
              <a:srgbClr val="D3CEC4"/>
            </a:solidFill>
            <a:round/>
            <a:headEnd/>
            <a:tailEnd type="triangle" w="med" len="med"/>
          </a:ln>
        </p:spPr>
      </p:cxnSp>
      <p:cxnSp>
        <p:nvCxnSpPr>
          <p:cNvPr id="14358" name="Straight Arrow Connector 32"/>
          <p:cNvCxnSpPr>
            <a:cxnSpLocks noChangeShapeType="1"/>
            <a:stCxn id="14348" idx="3"/>
            <a:endCxn id="14349" idx="1"/>
          </p:cNvCxnSpPr>
          <p:nvPr/>
        </p:nvCxnSpPr>
        <p:spPr bwMode="auto">
          <a:xfrm>
            <a:off x="6942138" y="4797425"/>
            <a:ext cx="255587" cy="0"/>
          </a:xfrm>
          <a:prstGeom prst="straightConnector1">
            <a:avLst/>
          </a:prstGeom>
          <a:noFill/>
          <a:ln w="12700" algn="ctr">
            <a:solidFill>
              <a:srgbClr val="D3CEC4"/>
            </a:solidFill>
            <a:round/>
            <a:headEnd/>
            <a:tailEnd type="triangle" w="med" len="med"/>
          </a:ln>
        </p:spPr>
      </p:cxnSp>
      <p:cxnSp>
        <p:nvCxnSpPr>
          <p:cNvPr id="14359" name="Straight Arrow Connector 33"/>
          <p:cNvCxnSpPr>
            <a:cxnSpLocks noChangeShapeType="1"/>
            <a:stCxn id="14346" idx="3"/>
            <a:endCxn id="14347" idx="1"/>
          </p:cNvCxnSpPr>
          <p:nvPr/>
        </p:nvCxnSpPr>
        <p:spPr bwMode="auto">
          <a:xfrm>
            <a:off x="6942138" y="6388100"/>
            <a:ext cx="255587" cy="0"/>
          </a:xfrm>
          <a:prstGeom prst="straightConnector1">
            <a:avLst/>
          </a:prstGeom>
          <a:noFill/>
          <a:ln w="12700" algn="ctr">
            <a:solidFill>
              <a:srgbClr val="D3CEC4"/>
            </a:solidFill>
            <a:round/>
            <a:headEnd/>
            <a:tailEnd type="triangle" w="med" len="med"/>
          </a:ln>
        </p:spPr>
      </p:cxnSp>
      <p:cxnSp>
        <p:nvCxnSpPr>
          <p:cNvPr id="14360" name="Straight Arrow Connector 34"/>
          <p:cNvCxnSpPr>
            <a:cxnSpLocks noChangeShapeType="1"/>
            <a:stCxn id="14345" idx="3"/>
            <a:endCxn id="14346" idx="1"/>
          </p:cNvCxnSpPr>
          <p:nvPr/>
        </p:nvCxnSpPr>
        <p:spPr bwMode="auto">
          <a:xfrm>
            <a:off x="4276725" y="6388100"/>
            <a:ext cx="254000" cy="0"/>
          </a:xfrm>
          <a:prstGeom prst="straightConnector1">
            <a:avLst/>
          </a:prstGeom>
          <a:noFill/>
          <a:ln w="12700" algn="ctr">
            <a:solidFill>
              <a:srgbClr val="D3CEC4"/>
            </a:solidFill>
            <a:round/>
            <a:headEnd/>
            <a:tailEnd type="triangle" w="med" len="med"/>
          </a:ln>
        </p:spPr>
      </p:cxnSp>
      <p:cxnSp>
        <p:nvCxnSpPr>
          <p:cNvPr id="14361" name="Straight Arrow Connector 35"/>
          <p:cNvCxnSpPr>
            <a:cxnSpLocks noChangeShapeType="1"/>
            <a:stCxn id="14342" idx="3"/>
            <a:endCxn id="14345" idx="1"/>
          </p:cNvCxnSpPr>
          <p:nvPr/>
        </p:nvCxnSpPr>
        <p:spPr bwMode="auto">
          <a:xfrm flipV="1">
            <a:off x="2114550" y="6389688"/>
            <a:ext cx="254000" cy="61912"/>
          </a:xfrm>
          <a:prstGeom prst="straightConnector1">
            <a:avLst/>
          </a:prstGeom>
          <a:noFill/>
          <a:ln w="12700" algn="ctr">
            <a:solidFill>
              <a:srgbClr val="D3CEC4"/>
            </a:solidFill>
            <a:round/>
            <a:headEnd/>
            <a:tailEnd type="triangle" w="med" len="med"/>
          </a:ln>
        </p:spPr>
      </p:cxnSp>
      <p:cxnSp>
        <p:nvCxnSpPr>
          <p:cNvPr id="14362" name="Straight Arrow Connector 36"/>
          <p:cNvCxnSpPr>
            <a:cxnSpLocks noChangeShapeType="1"/>
            <a:stCxn id="19" idx="3"/>
            <a:endCxn id="14348" idx="1"/>
          </p:cNvCxnSpPr>
          <p:nvPr/>
        </p:nvCxnSpPr>
        <p:spPr bwMode="auto">
          <a:xfrm>
            <a:off x="4276725" y="4797425"/>
            <a:ext cx="254000" cy="0"/>
          </a:xfrm>
          <a:prstGeom prst="straightConnector1">
            <a:avLst/>
          </a:prstGeom>
          <a:noFill/>
          <a:ln w="12700" algn="ctr">
            <a:solidFill>
              <a:srgbClr val="D3CEC4"/>
            </a:solidFill>
            <a:round/>
            <a:headEnd/>
            <a:tailEnd type="triangle" w="med" len="med"/>
          </a:ln>
        </p:spPr>
      </p:cxnSp>
      <p:sp>
        <p:nvSpPr>
          <p:cNvPr id="14363" name="Rectangle 35"/>
          <p:cNvSpPr>
            <a:spLocks noChangeArrowheads="1"/>
          </p:cNvSpPr>
          <p:nvPr>
            <p:custDataLst>
              <p:tags r:id="rId3"/>
            </p:custDataLst>
          </p:nvPr>
        </p:nvSpPr>
        <p:spPr bwMode="gray">
          <a:xfrm>
            <a:off x="708025" y="2157413"/>
            <a:ext cx="8642350" cy="228600"/>
          </a:xfrm>
          <a:prstGeom prst="rect">
            <a:avLst/>
          </a:prstGeom>
          <a:solidFill>
            <a:srgbClr val="00386B"/>
          </a:solidFill>
          <a:ln w="6350" algn="ctr">
            <a:solidFill>
              <a:srgbClr val="00386B"/>
            </a:solidFill>
            <a:miter lim="800000"/>
            <a:headEnd/>
            <a:tailEnd/>
          </a:ln>
        </p:spPr>
        <p:txBody>
          <a:bodyPr lIns="0" tIns="18282" rIns="0" bIns="18282" anchor="ctr"/>
          <a:lstStyle/>
          <a:p>
            <a:pPr algn="ctr" defTabSz="762000" eaLnBrk="0" hangingPunct="0"/>
            <a:r>
              <a:rPr lang="en-US" b="1">
                <a:solidFill>
                  <a:srgbClr val="FFFFFF"/>
                </a:solidFill>
              </a:rPr>
              <a:t>Risk Flow Analysis</a:t>
            </a:r>
          </a:p>
        </p:txBody>
      </p:sp>
      <p:sp>
        <p:nvSpPr>
          <p:cNvPr id="14364" name="Rectangle 5"/>
          <p:cNvSpPr>
            <a:spLocks noChangeArrowheads="1"/>
          </p:cNvSpPr>
          <p:nvPr>
            <p:custDataLst>
              <p:tags r:id="rId4"/>
            </p:custDataLst>
          </p:nvPr>
        </p:nvSpPr>
        <p:spPr bwMode="auto">
          <a:xfrm>
            <a:off x="5029200" y="1066800"/>
            <a:ext cx="4343400" cy="173038"/>
          </a:xfrm>
          <a:prstGeom prst="rect">
            <a:avLst/>
          </a:prstGeom>
          <a:noFill/>
          <a:ln w="9525">
            <a:noFill/>
            <a:miter lim="800000"/>
            <a:headEnd/>
            <a:tailEnd/>
          </a:ln>
        </p:spPr>
        <p:txBody>
          <a:bodyPr wrap="none" lIns="0" tIns="36576" rIns="0" bIns="0"/>
          <a:lstStyle/>
          <a:p>
            <a:pPr algn="r" defTabSz="674688" eaLnBrk="0" hangingPunct="0">
              <a:lnSpc>
                <a:spcPct val="90000"/>
              </a:lnSpc>
            </a:pPr>
            <a:r>
              <a:rPr lang="en-US" sz="800" b="1">
                <a:solidFill>
                  <a:schemeClr val="accent1"/>
                </a:solidFill>
              </a:rPr>
              <a:t>Thika Power Project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ChangeArrowheads="1"/>
          </p:cNvSpPr>
          <p:nvPr/>
        </p:nvSpPr>
        <p:spPr bwMode="gray">
          <a:xfrm>
            <a:off x="685800" y="533400"/>
            <a:ext cx="8686800" cy="533400"/>
          </a:xfrm>
          <a:prstGeom prst="rect">
            <a:avLst/>
          </a:prstGeom>
          <a:noFill/>
          <a:ln w="9525">
            <a:noFill/>
            <a:miter lim="800000"/>
            <a:headEnd/>
            <a:tailEnd/>
          </a:ln>
        </p:spPr>
        <p:txBody>
          <a:bodyPr lIns="0" tIns="50941" rIns="0" bIns="50941" anchor="b"/>
          <a:lstStyle/>
          <a:p>
            <a:pPr defTabSz="1019175">
              <a:lnSpc>
                <a:spcPct val="80000"/>
              </a:lnSpc>
            </a:pPr>
            <a:r>
              <a:rPr lang="en-US" sz="2800">
                <a:solidFill>
                  <a:schemeClr val="hlink"/>
                </a:solidFill>
              </a:rPr>
              <a:t>Disclaimer</a:t>
            </a:r>
            <a:r>
              <a:rPr lang="en-US" sz="2800">
                <a:solidFill>
                  <a:schemeClr val="accent2"/>
                </a:solidFill>
              </a:rPr>
              <a:t> all ex Ita,MEast </a:t>
            </a:r>
          </a:p>
        </p:txBody>
      </p:sp>
      <p:sp>
        <p:nvSpPr>
          <p:cNvPr id="15362" name="Rectangle 3"/>
          <p:cNvSpPr>
            <a:spLocks noChangeArrowheads="1"/>
          </p:cNvSpPr>
          <p:nvPr/>
        </p:nvSpPr>
        <p:spPr bwMode="auto">
          <a:xfrm>
            <a:off x="685800" y="1038225"/>
            <a:ext cx="8686800" cy="5883275"/>
          </a:xfrm>
          <a:prstGeom prst="rect">
            <a:avLst/>
          </a:prstGeom>
          <a:noFill/>
          <a:ln w="9525" algn="ctr">
            <a:noFill/>
            <a:miter lim="800000"/>
            <a:headEnd/>
            <a:tailEnd/>
          </a:ln>
        </p:spPr>
        <p:txBody>
          <a:bodyPr lIns="0" rIns="18288"/>
          <a:lstStyle/>
          <a:p>
            <a:pPr defTabSz="1019175">
              <a:lnSpc>
                <a:spcPct val="95000"/>
              </a:lnSpc>
              <a:spcBef>
                <a:spcPct val="50000"/>
              </a:spcBef>
              <a:buClr>
                <a:srgbClr val="70193D"/>
              </a:buClr>
              <a:buSzPct val="95000"/>
              <a:buFont typeface="Wingdings 2" pitchFamily="18" charset="2"/>
              <a:buNone/>
            </a:pPr>
            <a:r>
              <a:rPr lang="en-GB" sz="900"/>
              <a:t>This document has been prepared by Barclays Bank PLC, acting through its investment bank (“Barclays”)</a:t>
            </a:r>
            <a:r>
              <a:rPr lang="en-US" sz="900"/>
              <a:t>, for information purposes only. This document is an indicative summary of the terms and conditions of the securities/transaction described herein and may be amended, superseded or replaced by subsequent summaries. The final terms and conditions of the transaction and any related security will be set out in full in the applicable transaction confirmation, offering document(s), pricing supplement or binding transaction document(s).</a:t>
            </a:r>
          </a:p>
          <a:p>
            <a:pPr defTabSz="1019175">
              <a:lnSpc>
                <a:spcPct val="95000"/>
              </a:lnSpc>
              <a:spcBef>
                <a:spcPct val="50000"/>
              </a:spcBef>
              <a:buClr>
                <a:srgbClr val="70193D"/>
              </a:buClr>
              <a:buSzPct val="95000"/>
              <a:buFont typeface="Wingdings 2" pitchFamily="18" charset="2"/>
              <a:buNone/>
            </a:pPr>
            <a:r>
              <a:rPr lang="en-US" sz="900"/>
              <a:t>This document shall not constitute an underwriting commitment, an offer of financing, an offer to buy or sell, or the solicitation of an offer to buy or sell any securities described herein, which shall be subject to Barclays’ internal approvals. No transaction or service related thereto is contemplated without Barclays’ subsequent formal agreement. </a:t>
            </a:r>
          </a:p>
          <a:p>
            <a:pPr defTabSz="1019175">
              <a:lnSpc>
                <a:spcPct val="95000"/>
              </a:lnSpc>
              <a:spcBef>
                <a:spcPct val="50000"/>
              </a:spcBef>
              <a:buClr>
                <a:srgbClr val="70193D"/>
              </a:buClr>
              <a:buSzPct val="95000"/>
              <a:buFont typeface="Wingdings 2" pitchFamily="18" charset="2"/>
              <a:buNone/>
            </a:pPr>
            <a:r>
              <a:rPr lang="en-US" sz="900"/>
              <a:t>Barclays is acting solely as principal and not as advisor or fiduciary. Barclays does not provide, and has not provided, any investment advice or recommendation to you in relation to the transaction and/or any related securities described herein and is not responsible for providing or arranging for the provision of any general financial, strategic or specialist advice, including legal, regulatory, accounting, model auditing or taxation advice or services or any other services in relation to the transaction and/or any related securities described herein. Accordingly Barclays is under no obligation to, and shall not, determine the suitability for you of the transaction described herein. You must determine, on your own behalf or through independent professional advice, the merits, terms conditions and risks of the transaction described herein. You must also satisfy yourself that you are capable of assuming, and assume the risks of any such transaction. Neither Barclays nor any of its subsidiaries, affiliates or ultimate holding company, nor any of the subsidiaries or affiliates of such holding company (the“ Barclays Group”), nor any of their respective directors, officers, employees, representatives or agents, accepts any liability whatsoever for any direct, indirect or consequential losses (in contract, tort or otherwise) arising from the use of this document or its contents or reliance on the information contained herein. </a:t>
            </a:r>
          </a:p>
          <a:p>
            <a:pPr defTabSz="1019175">
              <a:lnSpc>
                <a:spcPct val="95000"/>
              </a:lnSpc>
              <a:spcBef>
                <a:spcPct val="50000"/>
              </a:spcBef>
              <a:buClr>
                <a:srgbClr val="70193D"/>
              </a:buClr>
              <a:buSzPct val="95000"/>
              <a:buFont typeface="Wingdings 2" pitchFamily="18" charset="2"/>
              <a:buNone/>
            </a:pPr>
            <a:r>
              <a:rPr lang="en-US" sz="900"/>
              <a:t>Barclays does not guarantee the accuracy or completeness of information which is contained in this document and which is stated to have been obtained from or is based upon trade and statistical services or other third party sources. Any data on past performance, modelling, scenario analysis or back-testing contained herein is no indication as to future performance. No representation is made as to the reasonableness of the assumptions made within or the accuracy or completeness of any modelling, scenario analysis or back-testing. All opinions and estimates are given as of the date hereof and are subject to change. The value of any investment may fluctuate as a result of market changes.  The information in this document is not intended to predict actual results and no assurances are given with respect thereto.</a:t>
            </a:r>
          </a:p>
          <a:p>
            <a:pPr defTabSz="1019175">
              <a:lnSpc>
                <a:spcPct val="95000"/>
              </a:lnSpc>
              <a:spcBef>
                <a:spcPct val="50000"/>
              </a:spcBef>
              <a:buClr>
                <a:srgbClr val="70193D"/>
              </a:buClr>
              <a:buSzPct val="95000"/>
              <a:buFont typeface="Wingdings 2" pitchFamily="18" charset="2"/>
              <a:buNone/>
            </a:pPr>
            <a:r>
              <a:rPr lang="en-US" sz="900"/>
              <a:t>Barclays is a full service securities firm engaged in a wide range of businesses and from time to time, in the ordinary course of its business, Barclays and/or other parts of the Barclays Group may hold long or short positions and trade or otherwise effect transactions for their own account or the account of their customers in the securities referred to herein and/or the debt or equity securities, assets or loans (or any derivatives thereof) of the companies referred to herein. Additionally, Barclays and/or other parts of the Barclays Group may have investment and commercial banking, lending, asset management and other relationships with parties which are or may become involved in the transactions referred to herein and/or which may have interests which could potentially conflict with the interests of the recipient hereof. Barclays and/or other parts of the Barclays Group have in place policies and procedures to restrict the flow of information and to identify, consider and manage such potential conflicts of interest. Accordingly, you acknowledge and agree that no part of the Barclays Group is required to restrict its activities as a result of the provision of this document, and that all parts of the Barclays Group may undertake any activities without further consultation with or notification to you.  Barclays shall not be required to account to you for any revenue or profits obtained in connection with any activities of the Barclays Group as referred to herein.  </a:t>
            </a:r>
          </a:p>
          <a:p>
            <a:pPr defTabSz="1019175">
              <a:lnSpc>
                <a:spcPct val="95000"/>
              </a:lnSpc>
              <a:spcBef>
                <a:spcPct val="50000"/>
              </a:spcBef>
              <a:buClr>
                <a:srgbClr val="70193D"/>
              </a:buClr>
              <a:buSzPct val="95000"/>
              <a:buFont typeface="Wingdings 2" pitchFamily="18" charset="2"/>
              <a:buNone/>
            </a:pPr>
            <a:r>
              <a:rPr lang="en-US" sz="900"/>
              <a:t>Barclays’ research analysts and research departments are independent from Barclays’ investment banking division and are subject to certain regulations and internal policies. Barclays’ research analysts may hold and make statements or investment recommendations and/or publish research reports with respect to any company referred to herein, the transactions contemplated herein or any person involved therein or related thereto that differ from or are inconsistent with the views or advice communicated by Barclays’ investment banking division.</a:t>
            </a:r>
          </a:p>
          <a:p>
            <a:pPr defTabSz="1019175">
              <a:lnSpc>
                <a:spcPct val="95000"/>
              </a:lnSpc>
              <a:spcBef>
                <a:spcPct val="50000"/>
              </a:spcBef>
              <a:buClr>
                <a:srgbClr val="70193D"/>
              </a:buClr>
              <a:buSzPct val="95000"/>
              <a:buFont typeface="Wingdings 2" pitchFamily="18" charset="2"/>
              <a:buNone/>
            </a:pPr>
            <a:r>
              <a:rPr lang="en-US" sz="900"/>
              <a:t>Barclays Bank PLC is authorised and regulated by the UK Financial Services Authority and a member of the London Stock Exchange. Barclays Bank PLC is registered in England No. 1026167. Registered Office: 1 Churchill Place, London E14 5HP. Copyright Barclays Bank PLC, 2012 (all rights reserved). </a:t>
            </a:r>
          </a:p>
          <a:p>
            <a:pPr defTabSz="1019175">
              <a:lnSpc>
                <a:spcPct val="95000"/>
              </a:lnSpc>
              <a:spcBef>
                <a:spcPct val="50000"/>
              </a:spcBef>
              <a:buClr>
                <a:srgbClr val="70193D"/>
              </a:buClr>
              <a:buSzPct val="95000"/>
              <a:buFont typeface="Wingdings 2" pitchFamily="18" charset="2"/>
              <a:buNone/>
            </a:pPr>
            <a:r>
              <a:rPr lang="en-US" sz="900"/>
              <a:t>This document is confidential, and no part of it may be reproduced, distributed or transmitted without the prior written permission of Barclays.</a:t>
            </a:r>
          </a:p>
          <a:p>
            <a:pPr defTabSz="1019175">
              <a:lnSpc>
                <a:spcPct val="95000"/>
              </a:lnSpc>
              <a:spcBef>
                <a:spcPct val="50000"/>
              </a:spcBef>
              <a:buClr>
                <a:srgbClr val="70193D"/>
              </a:buClr>
              <a:buSzPct val="95000"/>
              <a:buFont typeface="Wingdings 2" pitchFamily="18" charset="2"/>
              <a:buNone/>
            </a:pPr>
            <a:endParaRPr lang="en-US" sz="900"/>
          </a:p>
        </p:txBody>
      </p:sp>
      <p:sp>
        <p:nvSpPr>
          <p:cNvPr id="15363" name="Rectangle 12"/>
          <p:cNvSpPr>
            <a:spLocks noChangeArrowheads="1"/>
          </p:cNvSpPr>
          <p:nvPr>
            <p:custDataLst>
              <p:tags r:id="rId2"/>
            </p:custDataLst>
          </p:nvPr>
        </p:nvSpPr>
        <p:spPr bwMode="auto">
          <a:xfrm>
            <a:off x="4013200" y="7253288"/>
            <a:ext cx="2057400" cy="404812"/>
          </a:xfrm>
          <a:prstGeom prst="rect">
            <a:avLst/>
          </a:prstGeom>
          <a:noFill/>
          <a:ln w="9525">
            <a:noFill/>
            <a:miter lim="800000"/>
            <a:headEnd/>
            <a:tailEnd/>
          </a:ln>
        </p:spPr>
        <p:txBody>
          <a:bodyPr lIns="0" tIns="0" rIns="18288" bIns="18288"/>
          <a:lstStyle/>
          <a:p>
            <a:pPr algn="ctr"/>
            <a:r>
              <a:rPr lang="en-US" sz="1200">
                <a:solidFill>
                  <a:schemeClr val="hlink"/>
                </a:solidFill>
              </a:rPr>
              <a:t>5</a:t>
            </a:r>
          </a:p>
        </p:txBody>
      </p:sp>
    </p:spTree>
    <p:custDataLst>
      <p:tags r:id="rId1"/>
    </p:custData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LOGOFILL_COLOR_SCHEME_INDEX" val="0"/>
  <p:tag name="LOGOFILL_COLOR_TYPE" val="1"/>
  <p:tag name="LOGOLINE_COLOR_SCHEME_INDEX" val="0"/>
  <p:tag name="LOGOLINE_COLOR_TYPE" val="1"/>
  <p:tag name="LOGOLEFT" val="540"/>
  <p:tag name="LOGOTOP" val="558"/>
  <p:tag name="LOGOWIDTH" val="198"/>
  <p:tag name="LOGOHEIGHT" val="43.25"/>
  <p:tag name="LOGOFILLCOLOR" val="16777215"/>
  <p:tag name="LOGOLINECOLOR" val="0"/>
  <p:tag name="LOGOFILLVISIBLE" val="0"/>
  <p:tag name="LOGOLINEVISIBLE" val="0"/>
  <p:tag name="COVERLOGOWIDTH" val="220.625"/>
  <p:tag name="COVERLOGOHEIGHT" val="73.5"/>
  <p:tag name="COVERLOGOTOP" val="72"/>
  <p:tag name="COVERLOGOLEFT" val="540"/>
  <p:tag name="FDSMENUDOCLEVELBTNSTATES" val="&lt;btnStates&gt;&lt;btn tag=&quot;1001&quot; state=&quot;UP&quot;/&gt;&lt;/btnStates&gt;&#10;"/>
</p:tagLst>
</file>

<file path=ppt/tags/tag10.xml><?xml version="1.0" encoding="utf-8"?>
<p:tagLst xmlns:a="http://schemas.openxmlformats.org/drawingml/2006/main" xmlns:r="http://schemas.openxmlformats.org/officeDocument/2006/relationships" xmlns:p="http://schemas.openxmlformats.org/presentationml/2006/main">
  <p:tag name="ENAME" val="SLIDENUMBER"/>
  <p:tag name="IGNOREFONTNONCOMPLIANCE" val="0"/>
  <p:tag name="FONTNAME" val="Times New Roman"/>
  <p:tag name="FONTSIZE" val="14"/>
  <p:tag name="FONTBOLD" val="0"/>
  <p:tag name="FONTITALIC" val="0"/>
  <p:tag name="FONTULINE" val="0"/>
  <p:tag name="FONTSHADOW" val="0"/>
  <p:tag name="FONTALIGNMENT" val="2"/>
  <p:tag name="IGNORECOLORLINESNONCOMPLIANCE" val="0"/>
  <p:tag name="FONTCOLOR" val="0"/>
  <p:tag name="FILLVISIBLE" val="0"/>
  <p:tag name="FONTCOLORING" val="Text"/>
  <p:tag name="FILLCOLOR" val="3951360"/>
  <p:tag name="LINEVISIBLE" val="0"/>
  <p:tag name="LINECOLOR" val="3951360"/>
  <p:tag name="FILLCOLORING" val="No Fill"/>
  <p:tag name="LINECOLORING" val="No Line"/>
  <p:tag name="FONT_COLOR_SCHEME_INDEX" val="7"/>
  <p:tag name="FONT_COLOR_TYPE" val="2"/>
  <p:tag name="FILL_COLOR_SCHEME_INDEX" val="5"/>
  <p:tag name="FILL_COLOR_TYPE" val="2"/>
  <p:tag name="LINE_COLOR_SCHEME_INDEX" val="2"/>
  <p:tag name="LINE_COLOR_TYPE" val="2"/>
  <p:tag name="IGNOREPOSITIONNONCOMPLIANCE" val="0"/>
  <p:tag name="POSITIONTOP" val="571.125"/>
  <p:tag name="POSITIONLEFT" val="316"/>
  <p:tag name="IGNORESIZENONCOMPLIANCE" val="0"/>
  <p:tag name="SIZEWIDTH" val="162"/>
  <p:tag name="SIZEHEIGHT" val="31.875"/>
</p:tagLst>
</file>

<file path=ppt/tags/tag11.xml><?xml version="1.0" encoding="utf-8"?>
<p:tagLst xmlns:a="http://schemas.openxmlformats.org/drawingml/2006/main" xmlns:r="http://schemas.openxmlformats.org/officeDocument/2006/relationships" xmlns:p="http://schemas.openxmlformats.org/presentationml/2006/main">
  <p:tag name="SLIDETYPE" val="TITLE"/>
</p:tagLst>
</file>

<file path=ppt/tags/tag12.xml><?xml version="1.0" encoding="utf-8"?>
<p:tagLst xmlns:a="http://schemas.openxmlformats.org/drawingml/2006/main" xmlns:r="http://schemas.openxmlformats.org/officeDocument/2006/relationships" xmlns:p="http://schemas.openxmlformats.org/presentationml/2006/main">
  <p:tag name="IGNOREFONTNONCOMPLIANCE" val="0"/>
  <p:tag name="FONTNAME" val="Arial"/>
  <p:tag name="FONTSIZE" val="34"/>
  <p:tag name="FONTBOLD" val="0"/>
  <p:tag name="FONTITALIC" val="0"/>
  <p:tag name="FONTULINE" val="0"/>
  <p:tag name="FONTSHADOW" val="0"/>
  <p:tag name="FONTALIGNMENT" val="1"/>
  <p:tag name="FONTCOLOR" val="7026688"/>
  <p:tag name="FONT_COLOR_TYPE" val="2"/>
  <p:tag name="FONT_COLOR_SCHEME_INDEX" val="8"/>
  <p:tag name="IGNORECOLORLINESNONCOMPLIANCE" val="0"/>
  <p:tag name="FILLVISIBLE" val="0"/>
  <p:tag name="FILLCOLOR" val="7026688"/>
  <p:tag name="FILL_COLOR_SCHEME_INDEX" val="5"/>
  <p:tag name="FILL_COLOR_TYPE" val="2"/>
  <p:tag name="FILLCOLORING" val="No Fill"/>
  <p:tag name="LINEVISIBLE" val="0"/>
  <p:tag name="LINECOLOR" val="0"/>
  <p:tag name="LINE_COLOR_SCHEME_INDEX" val="2"/>
  <p:tag name="LINE_COLOR_TYPE" val="2"/>
  <p:tag name="LINECOLORING" val="No Line"/>
  <p:tag name="IGNOREPOSITIONNONCOMPLIANCE" val="0"/>
  <p:tag name="POSITIONTOP" val="155.875"/>
  <p:tag name="POSITIONLEFT" val="96"/>
  <p:tag name="IGNORESIZENONCOMPLIANCE" val="0"/>
  <p:tag name="SIZEWIDTH" val="642"/>
  <p:tag name="SIZEHEIGHT" val="174.125"/>
  <p:tag name="ENAME" val="MANAGED"/>
</p:tagLst>
</file>

<file path=ppt/tags/tag13.xml><?xml version="1.0" encoding="utf-8"?>
<p:tagLst xmlns:a="http://schemas.openxmlformats.org/drawingml/2006/main" xmlns:r="http://schemas.openxmlformats.org/officeDocument/2006/relationships" xmlns:p="http://schemas.openxmlformats.org/presentationml/2006/main">
  <p:tag name="IGNOREFONTNONCOMPLIANCE" val="0"/>
  <p:tag name="FONTNAME" val="Arial"/>
  <p:tag name="FONTSIZE" val="20"/>
  <p:tag name="FONTBOLD" val="0"/>
  <p:tag name="FONTITALIC" val="0"/>
  <p:tag name="FONTULINE" val="0"/>
  <p:tag name="FONTSHADOW" val="0"/>
  <p:tag name="FONTALIGNMENT" val="1"/>
  <p:tag name="FONTCOLOR" val="0"/>
  <p:tag name="FONT_COLOR_TYPE" val="2"/>
  <p:tag name="FONT_COLOR_SCHEME_INDEX" val="4"/>
  <p:tag name="IGNORECOLORLINESNONCOMPLIANCE" val="0"/>
  <p:tag name="FILLVISIBLE" val="0"/>
  <p:tag name="FILLCOLOR" val="7026688"/>
  <p:tag name="FILL_COLOR_SCHEME_INDEX" val="5"/>
  <p:tag name="FILL_COLOR_TYPE" val="2"/>
  <p:tag name="FILLCOLORING" val="No Fill"/>
  <p:tag name="LINEVISIBLE" val="0"/>
  <p:tag name="LINECOLOR" val="0"/>
  <p:tag name="LINE_COLOR_SCHEME_INDEX" val="2"/>
  <p:tag name="LINE_COLOR_TYPE" val="2"/>
  <p:tag name="LINECOLORING" val="No Line"/>
  <p:tag name="IGNOREPOSITIONNONCOMPLIANCE" val="0"/>
  <p:tag name="POSITIONTOP" val="330"/>
  <p:tag name="POSITIONLEFT" val="98.375"/>
  <p:tag name="IGNORESIZENONCOMPLIANCE" val="0"/>
  <p:tag name="SIZEWIDTH" val="637.25"/>
  <p:tag name="SIZEHEIGHT" val="100.75"/>
  <p:tag name="ENAME" val="MANAGED"/>
</p:tagLst>
</file>

<file path=ppt/tags/tag14.xml><?xml version="1.0" encoding="utf-8"?>
<p:tagLst xmlns:a="http://schemas.openxmlformats.org/drawingml/2006/main" xmlns:r="http://schemas.openxmlformats.org/officeDocument/2006/relationships" xmlns:p="http://schemas.openxmlformats.org/presentationml/2006/main">
  <p:tag name="ENAME" val="MANAGED"/>
  <p:tag name="IGNOREFONTNONCOMPLIANCE" val="0"/>
  <p:tag name="FONTNAME" val="Arial"/>
  <p:tag name="FONTSIZE" val="10"/>
  <p:tag name="FONTBOLD" val="0"/>
  <p:tag name="FONTITALIC" val="0"/>
  <p:tag name="FONTULINE" val="0"/>
  <p:tag name="FONTSHADOW" val="0"/>
  <p:tag name="FONTALIGNMENT" val="3"/>
  <p:tag name="FONTCOLOR" val="0"/>
  <p:tag name="FONT_COLOR_TYPE" val="1"/>
  <p:tag name="FONT_COLOR_SCHEME_INDEX" val="0"/>
  <p:tag name="IGNORECOLORLINESNONCOMPLIANCE" val="0"/>
  <p:tag name="FILLVISIBLE" val="0"/>
  <p:tag name="FILLCOLOR" val="7026688"/>
  <p:tag name="FILL_COLOR_SCHEME_INDEX" val="5"/>
  <p:tag name="FILL_COLOR_TYPE" val="2"/>
  <p:tag name="FILLCOLORING" val="No Fill"/>
  <p:tag name="LINEVISIBLE" val="0"/>
  <p:tag name="LINECOLOR" val="0"/>
  <p:tag name="LINE_COLOR_SCHEME_INDEX" val="0"/>
  <p:tag name="LINE_COLOR_TYPE" val="1"/>
  <p:tag name="LINECOLORING" val="No Line"/>
  <p:tag name="IGNOREPOSITIONNONCOMPLIANCE" val="0"/>
  <p:tag name="POSITIONTOP" val="540"/>
  <p:tag name="POSITIONLEFT" val="627"/>
  <p:tag name="IGNORESIZENONCOMPLIANCE" val="0"/>
  <p:tag name="SIZEWIDTH" val="111"/>
  <p:tag name="SIZEHEIGHT" val="12"/>
</p:tagLst>
</file>

<file path=ppt/tags/tag15.xml><?xml version="1.0" encoding="utf-8"?>
<p:tagLst xmlns:a="http://schemas.openxmlformats.org/drawingml/2006/main" xmlns:r="http://schemas.openxmlformats.org/officeDocument/2006/relationships" xmlns:p="http://schemas.openxmlformats.org/presentationml/2006/main">
  <p:tag name="SLIDETYPE" val="STDCONTENT"/>
</p:tagLst>
</file>

<file path=ppt/tags/tag16.xml><?xml version="1.0" encoding="utf-8"?>
<p:tagLst xmlns:a="http://schemas.openxmlformats.org/drawingml/2006/main" xmlns:r="http://schemas.openxmlformats.org/officeDocument/2006/relationships" xmlns:p="http://schemas.openxmlformats.org/presentationml/2006/main">
  <p:tag name="ENAME" val="SLIDESUBHDR"/>
  <p:tag name="IGNOREFONTNONCOMPLIANCE" val="0"/>
  <p:tag name="FONTNAME" val="Arial"/>
  <p:tag name="FONTSIZE" val="16"/>
  <p:tag name="FONTBOLD" val="-1"/>
  <p:tag name="FONTITALIC" val="0"/>
  <p:tag name="FONTULINE" val="0"/>
  <p:tag name="FONTSHADOW" val="0"/>
  <p:tag name="FONTALIGNMENT" val="1"/>
  <p:tag name="IGNORECOLORLINESNONCOMPLIANCE" val="0"/>
  <p:tag name="FONTCOLOR" val="3687680"/>
  <p:tag name="FILLVISIBLE" val="0"/>
  <p:tag name="FONTCOLORING" val="LB Green"/>
  <p:tag name="FILLCOLOR" val="3687680"/>
  <p:tag name="LINEVISIBLE" val="0"/>
  <p:tag name="LINECOLOR" val="3687680"/>
  <p:tag name="FILLCOLORING" val="No Fill"/>
  <p:tag name="LINECOLORING" val="No Line"/>
  <p:tag name="FONT_COLOR_SCHEME_INDEX" val="0"/>
  <p:tag name="FONT_COLOR_TYPE" val="1"/>
  <p:tag name="FILL_COLOR_SCHEME_INDEX" val="5"/>
  <p:tag name="FILL_COLOR_TYPE" val="2"/>
  <p:tag name="LINE_COLOR_SCHEME_INDEX" val="2"/>
  <p:tag name="LINE_COLOR_TYPE" val="2"/>
  <p:tag name="IGNOREPOSITIONNONCOMPLIANCE" val="0"/>
  <p:tag name="POSITIONTOP" val="102"/>
  <p:tag name="POSITIONLEFT" val="54"/>
  <p:tag name="IGNORESIZENONCOMPLIANCE" val="0"/>
  <p:tag name="SIZEWIDTH" val="684"/>
  <p:tag name="SIZEHEIGHT" val="30"/>
</p:tagLst>
</file>

<file path=ppt/tags/tag17.xml><?xml version="1.0" encoding="utf-8"?>
<p:tagLst xmlns:a="http://schemas.openxmlformats.org/drawingml/2006/main" xmlns:r="http://schemas.openxmlformats.org/officeDocument/2006/relationships" xmlns:p="http://schemas.openxmlformats.org/presentationml/2006/main">
  <p:tag name="ENAME" val="SLIDEHDR"/>
  <p:tag name="IGNOREFONTNONCOMPLIANCE" val="0"/>
  <p:tag name="FONTSIZE" val="28"/>
  <p:tag name="FONTBOLD" val="0"/>
  <p:tag name="FONTITALIC" val="0"/>
  <p:tag name="FONTULINE" val="0"/>
  <p:tag name="FONTSHADOW" val="0"/>
  <p:tag name="FONTALIGNMENT" val="1"/>
  <p:tag name="IGNORECOLORLINESNONCOMPLIANCE" val="0"/>
  <p:tag name="FONTCOLOR" val="0"/>
  <p:tag name="FILLVISIBLE" val="0"/>
  <p:tag name="FONTCOLORING" val="Text"/>
  <p:tag name="LINEVISIBLE" val="0"/>
  <p:tag name="FILLCOLORING" val="No Fill"/>
  <p:tag name="LINECOLORING" val="No Line"/>
  <p:tag name="FONT_COLOR_SCHEME_INDEX" val="7"/>
  <p:tag name="FONT_COLOR_TYPE" val="2"/>
  <p:tag name="IGNOREPOSITIONNONCOMPLIANCE" val="0"/>
  <p:tag name="POSITIONTOP" val="42"/>
  <p:tag name="POSITIONLEFT" val="54"/>
  <p:tag name="IGNORESIZENONCOMPLIANCE" val="0"/>
  <p:tag name="SIZEWIDTH" val="684"/>
  <p:tag name="SIZEHEIGHT" val="42"/>
  <p:tag name="FONTNAME" val="Arial"/>
</p:tagLst>
</file>

<file path=ppt/tags/tag18.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Times New Roman"/>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684"/>
  <p:tag name="SIZEHEIGHT" val="18"/>
</p:tagLst>
</file>

<file path=ppt/tags/tag19.xml><?xml version="1.0" encoding="utf-8"?>
<p:tagLst xmlns:a="http://schemas.openxmlformats.org/drawingml/2006/main" xmlns:r="http://schemas.openxmlformats.org/officeDocument/2006/relationships" xmlns:p="http://schemas.openxmlformats.org/presentationml/2006/main">
  <p:tag name="IGNOREFONTNONCOMPLIANCE" val="0"/>
  <p:tag name="FONTBOLD" val="0"/>
  <p:tag name="FONTITALIC" val="-1"/>
  <p:tag name="FONTULINE" val="0"/>
  <p:tag name="FONTSHADOW" val="0"/>
  <p:tag name="FONTALIGNMENT" val="1"/>
  <p:tag name="FONTCOLOR" val="0"/>
  <p:tag name="FONT_COLOR_TYPE" val="1"/>
  <p:tag name="FONT_COLOR_SCHEME_INDEX" val="0"/>
  <p:tag name="IGNORECOLORLINESNONCOMPLIANCE" val="0"/>
  <p:tag name="FILLVISIBLE" val="0"/>
  <p:tag name="FILLCOLOR" val="3687680"/>
  <p:tag name="FILL_COLOR_SCHEME_INDEX" val="5"/>
  <p:tag name="FILL_COLOR_TYPE" val="2"/>
  <p:tag name="FILLCOLORING" val="No Fill"/>
  <p:tag name="LINEVISIBLE" val="0"/>
  <p:tag name="LINECOLOR" val="3687680"/>
  <p:tag name="LINE_COLOR_SCHEME_INDEX" val="2"/>
  <p:tag name="LINE_COLOR_TYPE" val="2"/>
  <p:tag name="LINECOLORING" val="No Line"/>
  <p:tag name="IGNOREPOSITIONNONCOMPLIANCE" val="0"/>
  <p:tag name="POSITIONTOP" val="528"/>
  <p:tag name="POSITIONLEFT" val="54"/>
  <p:tag name="IGNORESIZENONCOMPLIANCE" val="0"/>
  <p:tag name="SIZEWIDTH" val="684"/>
  <p:tag name="SIZEHEIGHT" val="24"/>
  <p:tag name="ENAME" val="SLIDEFOOTER"/>
  <p:tag name="FONTNAME" val="Arial"/>
  <p:tag name="FONTSIZE" val="7"/>
</p:tagLst>
</file>

<file path=ppt/tags/tag2.xml><?xml version="1.0" encoding="utf-8"?>
<p:tagLst xmlns:a="http://schemas.openxmlformats.org/drawingml/2006/main" xmlns:r="http://schemas.openxmlformats.org/officeDocument/2006/relationships" xmlns:p="http://schemas.openxmlformats.org/presentationml/2006/main">
  <p:tag name="ENAME" val="NOTMANAGED"/>
</p:tagLst>
</file>

<file path=ppt/tags/tag20.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FONTBOLD" val="0"/>
  <p:tag name="FONTITALIC" val="0"/>
  <p:tag name="FONTULINE" val="0"/>
  <p:tag name="FONTSHADOW" val="0"/>
  <p:tag name="FONTALIGNMENT" val="1"/>
  <p:tag name="FONTCOLOR" val="0"/>
  <p:tag name="FONT_COLOR_TYPE" val="1"/>
  <p:tag name="FONT_COLOR_SCHEME_INDEX" val="0"/>
  <p:tag name="IGNORECOLORLINESNONCOMPLIANCE" val="0"/>
  <p:tag name="FILLVISIBLE" val="0"/>
  <p:tag name="FILLCOLOR" val="3687680"/>
  <p:tag name="FILLCOLORING" val="No Fill"/>
  <p:tag name="FILL_COLOR_TYPE" val="2"/>
  <p:tag name="FILL_COLOR_SCHEME_INDEX" val="5"/>
  <p:tag name="LINEVISIBLE" val="0"/>
  <p:tag name="LINECOLOR" val="3687680"/>
  <p:tag name="LINECOLORING" val="No Line"/>
  <p:tag name="LINE_COLOR_TYPE" val="2"/>
  <p:tag name="LINE_COLOR_SCHEME_INDEX" val="2"/>
  <p:tag name="IGNOREPOSITIONNONCOMPLIANCE" val="0"/>
  <p:tag name="POSITIONTOP" val="132"/>
  <p:tag name="POSITIONLEFT" val="54"/>
  <p:tag name="IGNORESIZENONCOMPLIANCE" val="0"/>
  <p:tag name="SIZEWIDTH" val="684"/>
  <p:tag name="SIZEHEIGHT" val="396"/>
  <p:tag name="FONTNAME" val="Arial"/>
  <p:tag name="FONTSIZE" val="12"/>
</p:tagLst>
</file>

<file path=ppt/tags/tag21.xml><?xml version="1.0" encoding="utf-8"?>
<p:tagLst xmlns:a="http://schemas.openxmlformats.org/drawingml/2006/main" xmlns:r="http://schemas.openxmlformats.org/officeDocument/2006/relationships" xmlns:p="http://schemas.openxmlformats.org/presentationml/2006/main">
  <p:tag name="ENAME" val="SECTIONHDR"/>
  <p:tag name="IGNOREFONTNONCOMPLIANCE" val="0"/>
  <p:tag name="FONTNAME" val="Arial"/>
  <p:tag name="FONTSIZE" val="8"/>
  <p:tag name="FONTBOLD" val="-1"/>
  <p:tag name="FONTITALIC" val="0"/>
  <p:tag name="FONTULINE" val="0"/>
  <p:tag name="FONTSHADOW" val="0"/>
  <p:tag name="FONTALIGNMENT" val="3"/>
  <p:tag name="IGNORECOLORLINESNONCOMPLIANCE" val="0"/>
  <p:tag name="FONTCOLOR" val="3951360"/>
  <p:tag name="FILLVISIBLE" val="0"/>
  <p:tag name="FONTCOLORING" val="Header Backdrop"/>
  <p:tag name="FILLCOLOR" val="3951360"/>
  <p:tag name="LINEVISIBLE" val="0"/>
  <p:tag name="LINECOLOR" val="0"/>
  <p:tag name="FILLCOLORING" val="No Fill"/>
  <p:tag name="LINECOLORING" val="No Line"/>
  <p:tag name="FONT_COLOR_SCHEME_INDEX" val="5"/>
  <p:tag name="FONT_COLOR_TYPE" val="2"/>
  <p:tag name="FILL_COLOR_SCHEME_INDEX" val="5"/>
  <p:tag name="FILL_COLOR_TYPE" val="2"/>
  <p:tag name="LINE_COLOR_SCHEME_INDEX" val="8"/>
  <p:tag name="LINE_COLOR_TYPE" val="2"/>
  <p:tag name="IGNOREPOSITIONNONCOMPLIANCE" val="0"/>
  <p:tag name="POSITIONTOP" val="84"/>
  <p:tag name="POSITIONLEFT" val="396"/>
  <p:tag name="IGNORESIZENONCOMPLIANCE" val="0"/>
  <p:tag name="SIZEWIDTH" val="342"/>
  <p:tag name="SIZEHEIGHT" val="13.625"/>
</p:tagLst>
</file>

<file path=ppt/tags/tag22.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Times New Roman"/>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684"/>
  <p:tag name="SIZEHEIGHT" val="18"/>
</p:tagLst>
</file>

<file path=ppt/tags/tag23.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Times New Roman"/>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684"/>
  <p:tag name="SIZEHEIGHT" val="18"/>
</p:tagLst>
</file>

<file path=ppt/tags/tag24.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IGNORECOLORLINESNONCOMPLIANCE" val="0"/>
  <p:tag name="FILLVISIBLE" val="0"/>
  <p:tag name="FILLCOLOR" val="7026688"/>
  <p:tag name="FILL_COLOR_SCHEME_INDEX" val="5"/>
  <p:tag name="FILL_COLOR_TYPE" val="2"/>
  <p:tag name="FILLCOLORING" val="No Fill"/>
  <p:tag name="LINEVISIBLE" val="-1"/>
  <p:tag name="LINECOLOR" val="4004208"/>
  <p:tag name="LINE_COLOR_SCHEME_INDEX" val="0"/>
  <p:tag name="LINE_COLOR_TYPE" val="1"/>
  <p:tag name="IGNOREPOSITIONNONCOMPLIANCE" val="0"/>
  <p:tag name="POSITIONTOP" val="132"/>
  <p:tag name="POSITIONLEFT" val="54"/>
  <p:tag name="IGNORESIZENONCOMPLIANCE" val="0"/>
  <p:tag name="SIZEWIDTH" val="336"/>
  <p:tag name="SIZEHEIGHT" val="198"/>
  <p:tag name="THINKCELLSHAPEDONOTDELETE" val="pbDsVQUUDfEWG_gNZ9sxPTw"/>
</p:tagLst>
</file>

<file path=ppt/tags/tag25.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Times New Roman"/>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684"/>
  <p:tag name="SIZEHEIGHT" val="18"/>
</p:tagLst>
</file>

<file path=ppt/tags/tag26.xml><?xml version="1.0" encoding="utf-8"?>
<p:tagLst xmlns:a="http://schemas.openxmlformats.org/drawingml/2006/main" xmlns:r="http://schemas.openxmlformats.org/officeDocument/2006/relationships" xmlns:p="http://schemas.openxmlformats.org/presentationml/2006/main">
  <p:tag name="ENAME" val="SLIDENUMBER"/>
  <p:tag name="IGNOREFONTNONCOMPLIANCE" val="0"/>
  <p:tag name="FONTNAME" val="Arial"/>
  <p:tag name="FONTSIZE" val="12"/>
  <p:tag name="FONTBOLD" val="0"/>
  <p:tag name="FONTITALIC" val="0"/>
  <p:tag name="FONTULINE" val="0"/>
  <p:tag name="FONTSHADOW" val="0"/>
  <p:tag name="FONTALIGNMENT" val="2"/>
  <p:tag name="FONTCOLOR" val="0"/>
  <p:tag name="FONT_COLOR_TYPE" val="2"/>
  <p:tag name="FONT_COLOR_SCHEME_INDEX" val="7"/>
  <p:tag name="IGNORECOLORLINESNONCOMPLIANCE" val="0"/>
  <p:tag name="FILLVISIBLE" val="0"/>
  <p:tag name="FILLCOLOR" val="7026688"/>
  <p:tag name="FILL_COLOR_SCHEME_INDEX" val="5"/>
  <p:tag name="FILL_COLOR_TYPE" val="2"/>
  <p:tag name="FILLCOLORING" val="No Fill"/>
  <p:tag name="LINEVISIBLE" val="0"/>
  <p:tag name="LINECOLOR" val="0"/>
  <p:tag name="LINE_COLOR_SCHEME_INDEX" val="2"/>
  <p:tag name="LINE_COLOR_TYPE" val="2"/>
  <p:tag name="LINECOLORING" val="No Line"/>
  <p:tag name="IGNOREPOSITIONNONCOMPLIANCE" val="0"/>
  <p:tag name="POSITIONTOP" val="571.125"/>
  <p:tag name="POSITIONLEFT" val="316"/>
  <p:tag name="IGNORESIZENONCOMPLIANCE" val="0"/>
  <p:tag name="SIZEWIDTH" val="162"/>
  <p:tag name="SIZEHEIGHT" val="31.875"/>
</p:tagLst>
</file>

<file path=ppt/tags/tag27.xml><?xml version="1.0" encoding="utf-8"?>
<p:tagLst xmlns:a="http://schemas.openxmlformats.org/drawingml/2006/main" xmlns:r="http://schemas.openxmlformats.org/officeDocument/2006/relationships" xmlns:p="http://schemas.openxmlformats.org/presentationml/2006/main">
  <p:tag name="SLIDETYPE" val="STDCONTENT"/>
</p:tagLst>
</file>

<file path=ppt/tags/tag28.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Times New Roman"/>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684"/>
  <p:tag name="SIZEHEIGHT" val="18"/>
</p:tagLst>
</file>

<file path=ppt/tags/tag29.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FONTBOLD" val="0"/>
  <p:tag name="FONTITALIC" val="0"/>
  <p:tag name="FONTULINE" val="0"/>
  <p:tag name="FONTSHADOW" val="0"/>
  <p:tag name="FONTALIGNMENT" val="1"/>
  <p:tag name="FONTCOLOR" val="0"/>
  <p:tag name="FONT_COLOR_TYPE" val="1"/>
  <p:tag name="FONT_COLOR_SCHEME_INDEX" val="0"/>
  <p:tag name="IGNORECOLORLINESNONCOMPLIANCE" val="0"/>
  <p:tag name="FILLVISIBLE" val="0"/>
  <p:tag name="FILLCOLOR" val="3687680"/>
  <p:tag name="FILLCOLORING" val="No Fill"/>
  <p:tag name="FILL_COLOR_TYPE" val="2"/>
  <p:tag name="FILL_COLOR_SCHEME_INDEX" val="5"/>
  <p:tag name="LINEVISIBLE" val="0"/>
  <p:tag name="LINECOLOR" val="3687680"/>
  <p:tag name="LINECOLORING" val="No Line"/>
  <p:tag name="LINE_COLOR_TYPE" val="2"/>
  <p:tag name="LINE_COLOR_SCHEME_INDEX" val="2"/>
  <p:tag name="IGNOREPOSITIONNONCOMPLIANCE" val="0"/>
  <p:tag name="POSITIONTOP" val="132"/>
  <p:tag name="POSITIONLEFT" val="54"/>
  <p:tag name="IGNORESIZENONCOMPLIANCE" val="0"/>
  <p:tag name="SIZEWIDTH" val="684"/>
  <p:tag name="SIZEHEIGHT" val="396"/>
  <p:tag name="FONTNAME" val="Arial"/>
  <p:tag name="FONTSIZE" val="12"/>
</p:tagLst>
</file>

<file path=ppt/tags/tag3.xml><?xml version="1.0" encoding="utf-8"?>
<p:tagLst xmlns:a="http://schemas.openxmlformats.org/drawingml/2006/main" xmlns:r="http://schemas.openxmlformats.org/officeDocument/2006/relationships" xmlns:p="http://schemas.openxmlformats.org/presentationml/2006/main">
  <p:tag name="ENAME" val="SLIDENUMBER"/>
  <p:tag name="IGNOREFONTNONCOMPLIANCE" val="0"/>
  <p:tag name="FONTNAME" val="Times New Roman"/>
  <p:tag name="FONTSIZE" val="14"/>
  <p:tag name="FONTBOLD" val="0"/>
  <p:tag name="FONTITALIC" val="0"/>
  <p:tag name="FONTULINE" val="0"/>
  <p:tag name="FONTSHADOW" val="0"/>
  <p:tag name="FONTALIGNMENT" val="2"/>
  <p:tag name="IGNORECOLORLINESNONCOMPLIANCE" val="0"/>
  <p:tag name="FONTCOLOR" val="0"/>
  <p:tag name="FILLVISIBLE" val="0"/>
  <p:tag name="FONTCOLORING" val="Text"/>
  <p:tag name="FILLCOLOR" val="3951360"/>
  <p:tag name="LINEVISIBLE" val="0"/>
  <p:tag name="LINECOLOR" val="3951360"/>
  <p:tag name="FILLCOLORING" val="No Fill"/>
  <p:tag name="LINECOLORING" val="No Line"/>
  <p:tag name="FONT_COLOR_SCHEME_INDEX" val="7"/>
  <p:tag name="FONT_COLOR_TYPE" val="2"/>
  <p:tag name="FILL_COLOR_SCHEME_INDEX" val="5"/>
  <p:tag name="FILL_COLOR_TYPE" val="2"/>
  <p:tag name="LINE_COLOR_SCHEME_INDEX" val="2"/>
  <p:tag name="LINE_COLOR_TYPE" val="2"/>
  <p:tag name="IGNOREPOSITIONNONCOMPLIANCE" val="0"/>
  <p:tag name="POSITIONTOP" val="571.125"/>
  <p:tag name="POSITIONLEFT" val="316"/>
  <p:tag name="IGNORESIZENONCOMPLIANCE" val="0"/>
  <p:tag name="SIZEWIDTH" val="162"/>
  <p:tag name="SIZEHEIGHT" val="31.875"/>
</p:tagLst>
</file>

<file path=ppt/tags/tag30.xml><?xml version="1.0" encoding="utf-8"?>
<p:tagLst xmlns:a="http://schemas.openxmlformats.org/drawingml/2006/main" xmlns:r="http://schemas.openxmlformats.org/officeDocument/2006/relationships" xmlns:p="http://schemas.openxmlformats.org/presentationml/2006/main">
  <p:tag name="ENAME" val="SLIDESUBHDR"/>
  <p:tag name="IGNOREFONTNONCOMPLIANCE" val="0"/>
  <p:tag name="FONTNAME" val="Arial"/>
  <p:tag name="FONTSIZE" val="16"/>
  <p:tag name="FONTBOLD" val="-1"/>
  <p:tag name="FONTITALIC" val="0"/>
  <p:tag name="FONTULINE" val="0"/>
  <p:tag name="FONTSHADOW" val="0"/>
  <p:tag name="FONTALIGNMENT" val="1"/>
  <p:tag name="IGNORECOLORLINESNONCOMPLIANCE" val="0"/>
  <p:tag name="FONTCOLOR" val="3687680"/>
  <p:tag name="FILLVISIBLE" val="0"/>
  <p:tag name="FONTCOLORING" val="LB Green"/>
  <p:tag name="FILLCOLOR" val="3687680"/>
  <p:tag name="LINEVISIBLE" val="0"/>
  <p:tag name="LINECOLOR" val="3687680"/>
  <p:tag name="FILLCOLORING" val="No Fill"/>
  <p:tag name="LINECOLORING" val="No Line"/>
  <p:tag name="FONT_COLOR_SCHEME_INDEX" val="0"/>
  <p:tag name="FONT_COLOR_TYPE" val="1"/>
  <p:tag name="FILL_COLOR_SCHEME_INDEX" val="5"/>
  <p:tag name="FILL_COLOR_TYPE" val="2"/>
  <p:tag name="LINE_COLOR_SCHEME_INDEX" val="2"/>
  <p:tag name="LINE_COLOR_TYPE" val="2"/>
  <p:tag name="IGNOREPOSITIONNONCOMPLIANCE" val="0"/>
  <p:tag name="POSITIONTOP" val="102"/>
  <p:tag name="POSITIONLEFT" val="54"/>
  <p:tag name="IGNORESIZENONCOMPLIANCE" val="0"/>
  <p:tag name="SIZEWIDTH" val="684"/>
  <p:tag name="SIZEHEIGHT" val="30"/>
</p:tagLst>
</file>

<file path=ppt/tags/tag31.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Times New Roman"/>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684"/>
  <p:tag name="SIZEHEIGHT" val="18"/>
</p:tagLst>
</file>

<file path=ppt/tags/tag32.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FONTBOLD" val="0"/>
  <p:tag name="FONTITALIC" val="0"/>
  <p:tag name="FONTULINE" val="0"/>
  <p:tag name="FONTSHADOW" val="0"/>
  <p:tag name="FONTALIGNMENT" val="1"/>
  <p:tag name="FONTCOLOR" val="0"/>
  <p:tag name="FONT_COLOR_TYPE" val="1"/>
  <p:tag name="FONT_COLOR_SCHEME_INDEX" val="0"/>
  <p:tag name="IGNORECOLORLINESNONCOMPLIANCE" val="0"/>
  <p:tag name="FILLVISIBLE" val="0"/>
  <p:tag name="FILLCOLOR" val="3687680"/>
  <p:tag name="FILLCOLORING" val="No Fill"/>
  <p:tag name="FILL_COLOR_TYPE" val="2"/>
  <p:tag name="FILL_COLOR_SCHEME_INDEX" val="5"/>
  <p:tag name="LINEVISIBLE" val="0"/>
  <p:tag name="LINECOLOR" val="3687680"/>
  <p:tag name="LINECOLORING" val="No Line"/>
  <p:tag name="LINE_COLOR_TYPE" val="2"/>
  <p:tag name="LINE_COLOR_SCHEME_INDEX" val="2"/>
  <p:tag name="IGNOREPOSITIONNONCOMPLIANCE" val="0"/>
  <p:tag name="POSITIONTOP" val="132"/>
  <p:tag name="POSITIONLEFT" val="54"/>
  <p:tag name="IGNORESIZENONCOMPLIANCE" val="0"/>
  <p:tag name="SIZEWIDTH" val="684"/>
  <p:tag name="SIZEHEIGHT" val="396"/>
  <p:tag name="FONTNAME" val="Arial"/>
  <p:tag name="FONTSIZE" val="12"/>
</p:tagLst>
</file>

<file path=ppt/tags/tag33.xml><?xml version="1.0" encoding="utf-8"?>
<p:tagLst xmlns:a="http://schemas.openxmlformats.org/drawingml/2006/main" xmlns:r="http://schemas.openxmlformats.org/officeDocument/2006/relationships" xmlns:p="http://schemas.openxmlformats.org/presentationml/2006/main">
  <p:tag name="ENAME" val="SLIDENUMBER"/>
  <p:tag name="IGNOREFONTNONCOMPLIANCE" val="0"/>
  <p:tag name="FONTNAME" val="Arial"/>
  <p:tag name="FONTSIZE" val="12"/>
  <p:tag name="FONTBOLD" val="0"/>
  <p:tag name="FONTITALIC" val="0"/>
  <p:tag name="FONTULINE" val="0"/>
  <p:tag name="FONTSHADOW" val="0"/>
  <p:tag name="FONTALIGNMENT" val="2"/>
  <p:tag name="FONTCOLOR" val="0"/>
  <p:tag name="FONT_COLOR_TYPE" val="2"/>
  <p:tag name="FONT_COLOR_SCHEME_INDEX" val="7"/>
  <p:tag name="IGNORECOLORLINESNONCOMPLIANCE" val="0"/>
  <p:tag name="FILLVISIBLE" val="0"/>
  <p:tag name="FILLCOLOR" val="7026688"/>
  <p:tag name="FILL_COLOR_SCHEME_INDEX" val="5"/>
  <p:tag name="FILL_COLOR_TYPE" val="2"/>
  <p:tag name="FILLCOLORING" val="No Fill"/>
  <p:tag name="LINEVISIBLE" val="0"/>
  <p:tag name="LINECOLOR" val="0"/>
  <p:tag name="LINE_COLOR_SCHEME_INDEX" val="2"/>
  <p:tag name="LINE_COLOR_TYPE" val="2"/>
  <p:tag name="LINECOLORING" val="No Line"/>
  <p:tag name="IGNOREPOSITIONNONCOMPLIANCE" val="0"/>
  <p:tag name="POSITIONTOP" val="571.125"/>
  <p:tag name="POSITIONLEFT" val="316"/>
  <p:tag name="IGNORESIZENONCOMPLIANCE" val="0"/>
  <p:tag name="SIZEWIDTH" val="162"/>
  <p:tag name="SIZEHEIGHT" val="31.875"/>
</p:tagLst>
</file>

<file path=ppt/tags/tag34.xml><?xml version="1.0" encoding="utf-8"?>
<p:tagLst xmlns:a="http://schemas.openxmlformats.org/drawingml/2006/main" xmlns:r="http://schemas.openxmlformats.org/officeDocument/2006/relationships" xmlns:p="http://schemas.openxmlformats.org/presentationml/2006/main">
  <p:tag name="ENAME" val="SECTIONHDR"/>
  <p:tag name="IGNOREFONTNONCOMPLIANCE" val="0"/>
  <p:tag name="FONTNAME" val="Arial"/>
  <p:tag name="FONTSIZE" val="8"/>
  <p:tag name="FONTBOLD" val="-1"/>
  <p:tag name="FONTITALIC" val="0"/>
  <p:tag name="FONTULINE" val="0"/>
  <p:tag name="FONTSHADOW" val="0"/>
  <p:tag name="FONTALIGNMENT" val="3"/>
  <p:tag name="IGNORECOLORLINESNONCOMPLIANCE" val="0"/>
  <p:tag name="FONTCOLOR" val="3951360"/>
  <p:tag name="FILLVISIBLE" val="0"/>
  <p:tag name="FONTCOLORING" val="Header Backdrop"/>
  <p:tag name="FILLCOLOR" val="3951360"/>
  <p:tag name="LINEVISIBLE" val="0"/>
  <p:tag name="LINECOLOR" val="0"/>
  <p:tag name="FILLCOLORING" val="No Fill"/>
  <p:tag name="LINECOLORING" val="No Line"/>
  <p:tag name="FONT_COLOR_SCHEME_INDEX" val="5"/>
  <p:tag name="FONT_COLOR_TYPE" val="2"/>
  <p:tag name="FILL_COLOR_SCHEME_INDEX" val="5"/>
  <p:tag name="FILL_COLOR_TYPE" val="2"/>
  <p:tag name="LINE_COLOR_SCHEME_INDEX" val="8"/>
  <p:tag name="LINE_COLOR_TYPE" val="2"/>
  <p:tag name="IGNOREPOSITIONNONCOMPLIANCE" val="0"/>
  <p:tag name="POSITIONTOP" val="84"/>
  <p:tag name="POSITIONLEFT" val="396"/>
  <p:tag name="IGNORESIZENONCOMPLIANCE" val="0"/>
  <p:tag name="SIZEWIDTH" val="342"/>
  <p:tag name="SIZEHEIGHT" val="13.625"/>
</p:tagLst>
</file>

<file path=ppt/tags/tag35.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FONTBOLD" val="0"/>
  <p:tag name="FONTITALIC" val="0"/>
  <p:tag name="FONTULINE" val="0"/>
  <p:tag name="FONTSHADOW" val="0"/>
  <p:tag name="FONTALIGNMENT" val="1"/>
  <p:tag name="FONTCOLOR" val="0"/>
  <p:tag name="FONT_COLOR_TYPE" val="1"/>
  <p:tag name="FONT_COLOR_SCHEME_INDEX" val="0"/>
  <p:tag name="IGNORECOLORLINESNONCOMPLIANCE" val="0"/>
  <p:tag name="FILLVISIBLE" val="0"/>
  <p:tag name="FILLCOLOR" val="3687680"/>
  <p:tag name="FILLCOLORING" val="No Fill"/>
  <p:tag name="FILL_COLOR_TYPE" val="2"/>
  <p:tag name="FILL_COLOR_SCHEME_INDEX" val="5"/>
  <p:tag name="LINEVISIBLE" val="0"/>
  <p:tag name="LINECOLOR" val="3687680"/>
  <p:tag name="LINECOLORING" val="No Line"/>
  <p:tag name="LINE_COLOR_TYPE" val="2"/>
  <p:tag name="LINE_COLOR_SCHEME_INDEX" val="2"/>
  <p:tag name="IGNOREPOSITIONNONCOMPLIANCE" val="0"/>
  <p:tag name="POSITIONTOP" val="132"/>
  <p:tag name="POSITIONLEFT" val="54"/>
  <p:tag name="IGNORESIZENONCOMPLIANCE" val="0"/>
  <p:tag name="SIZEWIDTH" val="684"/>
  <p:tag name="SIZEHEIGHT" val="396"/>
  <p:tag name="FONTNAME" val="Arial"/>
  <p:tag name="FONTSIZE" val="12"/>
</p:tagLst>
</file>

<file path=ppt/tags/tag36.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Times New Roman"/>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684"/>
  <p:tag name="SIZEHEIGHT" val="18"/>
</p:tagLst>
</file>

<file path=ppt/tags/tag37.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Times New Roman"/>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684"/>
  <p:tag name="SIZEHEIGHT" val="18"/>
</p:tagLst>
</file>

<file path=ppt/tags/tag38.xml><?xml version="1.0" encoding="utf-8"?>
<p:tagLst xmlns:a="http://schemas.openxmlformats.org/drawingml/2006/main" xmlns:r="http://schemas.openxmlformats.org/officeDocument/2006/relationships" xmlns:p="http://schemas.openxmlformats.org/presentationml/2006/main">
  <p:tag name="ENAME" val="SLIDESUBHDR"/>
  <p:tag name="IGNOREFONTNONCOMPLIANCE" val="0"/>
  <p:tag name="FONTNAME" val="Arial"/>
  <p:tag name="FONTSIZE" val="16"/>
  <p:tag name="FONTBOLD" val="-1"/>
  <p:tag name="FONTITALIC" val="0"/>
  <p:tag name="FONTULINE" val="0"/>
  <p:tag name="FONTSHADOW" val="0"/>
  <p:tag name="FONTALIGNMENT" val="1"/>
  <p:tag name="IGNORECOLORLINESNONCOMPLIANCE" val="0"/>
  <p:tag name="FONTCOLOR" val="3687680"/>
  <p:tag name="FILLVISIBLE" val="0"/>
  <p:tag name="FONTCOLORING" val="LB Green"/>
  <p:tag name="FILLCOLOR" val="3687680"/>
  <p:tag name="LINEVISIBLE" val="0"/>
  <p:tag name="LINECOLOR" val="3687680"/>
  <p:tag name="FILLCOLORING" val="No Fill"/>
  <p:tag name="LINECOLORING" val="No Line"/>
  <p:tag name="FONT_COLOR_SCHEME_INDEX" val="0"/>
  <p:tag name="FONT_COLOR_TYPE" val="1"/>
  <p:tag name="FILL_COLOR_SCHEME_INDEX" val="5"/>
  <p:tag name="FILL_COLOR_TYPE" val="2"/>
  <p:tag name="LINE_COLOR_SCHEME_INDEX" val="2"/>
  <p:tag name="LINE_COLOR_TYPE" val="2"/>
  <p:tag name="IGNOREPOSITIONNONCOMPLIANCE" val="0"/>
  <p:tag name="POSITIONTOP" val="102"/>
  <p:tag name="POSITIONLEFT" val="54"/>
  <p:tag name="IGNORESIZENONCOMPLIANCE" val="0"/>
  <p:tag name="SIZEWIDTH" val="684"/>
  <p:tag name="SIZEHEIGHT" val="30"/>
</p:tagLst>
</file>

<file path=ppt/tags/tag39.xml><?xml version="1.0" encoding="utf-8"?>
<p:tagLst xmlns:a="http://schemas.openxmlformats.org/drawingml/2006/main" xmlns:r="http://schemas.openxmlformats.org/officeDocument/2006/relationships" xmlns:p="http://schemas.openxmlformats.org/presentationml/2006/main">
  <p:tag name="ENAME" val="SLIDEHDR"/>
  <p:tag name="IGNOREFONTNONCOMPLIANCE" val="0"/>
  <p:tag name="FONTSIZE" val="28"/>
  <p:tag name="FONTBOLD" val="0"/>
  <p:tag name="FONTITALIC" val="0"/>
  <p:tag name="FONTULINE" val="0"/>
  <p:tag name="FONTSHADOW" val="0"/>
  <p:tag name="FONTALIGNMENT" val="1"/>
  <p:tag name="IGNORECOLORLINESNONCOMPLIANCE" val="0"/>
  <p:tag name="FONTCOLOR" val="0"/>
  <p:tag name="FILLVISIBLE" val="0"/>
  <p:tag name="FONTCOLORING" val="Text"/>
  <p:tag name="LINEVISIBLE" val="0"/>
  <p:tag name="FILLCOLORING" val="No Fill"/>
  <p:tag name="LINECOLORING" val="No Line"/>
  <p:tag name="FONT_COLOR_SCHEME_INDEX" val="7"/>
  <p:tag name="FONT_COLOR_TYPE" val="2"/>
  <p:tag name="IGNOREPOSITIONNONCOMPLIANCE" val="0"/>
  <p:tag name="POSITIONTOP" val="42"/>
  <p:tag name="POSITIONLEFT" val="54"/>
  <p:tag name="IGNORESIZENONCOMPLIANCE" val="0"/>
  <p:tag name="SIZEWIDTH" val="684"/>
  <p:tag name="SIZEHEIGHT" val="42"/>
  <p:tag name="FONTNAME" val="Arial"/>
</p:tagLst>
</file>

<file path=ppt/tags/tag4.xml><?xml version="1.0" encoding="utf-8"?>
<p:tagLst xmlns:a="http://schemas.openxmlformats.org/drawingml/2006/main" xmlns:r="http://schemas.openxmlformats.org/officeDocument/2006/relationships" xmlns:p="http://schemas.openxmlformats.org/presentationml/2006/main">
  <p:tag name="ENAME" val="NOTMANAGED"/>
</p:tagLst>
</file>

<file path=ppt/tags/tag40.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Times New Roman"/>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684"/>
  <p:tag name="SIZEHEIGHT" val="18"/>
</p:tagLst>
</file>

<file path=ppt/tags/tag41.xml><?xml version="1.0" encoding="utf-8"?>
<p:tagLst xmlns:a="http://schemas.openxmlformats.org/drawingml/2006/main" xmlns:r="http://schemas.openxmlformats.org/officeDocument/2006/relationships" xmlns:p="http://schemas.openxmlformats.org/presentationml/2006/main">
  <p:tag name="ENAME" val="SLIDENUMBER"/>
  <p:tag name="IGNOREFONTNONCOMPLIANCE" val="0"/>
  <p:tag name="FONTNAME" val="Arial"/>
  <p:tag name="FONTSIZE" val="12"/>
  <p:tag name="FONTBOLD" val="0"/>
  <p:tag name="FONTITALIC" val="0"/>
  <p:tag name="FONTULINE" val="0"/>
  <p:tag name="FONTSHADOW" val="0"/>
  <p:tag name="FONTALIGNMENT" val="2"/>
  <p:tag name="FONTCOLOR" val="0"/>
  <p:tag name="FONT_COLOR_TYPE" val="2"/>
  <p:tag name="FONT_COLOR_SCHEME_INDEX" val="7"/>
  <p:tag name="IGNORECOLORLINESNONCOMPLIANCE" val="0"/>
  <p:tag name="FILLVISIBLE" val="0"/>
  <p:tag name="FILLCOLOR" val="7026688"/>
  <p:tag name="FILL_COLOR_SCHEME_INDEX" val="5"/>
  <p:tag name="FILL_COLOR_TYPE" val="2"/>
  <p:tag name="FILLCOLORING" val="No Fill"/>
  <p:tag name="LINEVISIBLE" val="0"/>
  <p:tag name="LINECOLOR" val="0"/>
  <p:tag name="LINE_COLOR_SCHEME_INDEX" val="2"/>
  <p:tag name="LINE_COLOR_TYPE" val="2"/>
  <p:tag name="LINECOLORING" val="No Line"/>
  <p:tag name="IGNOREPOSITIONNONCOMPLIANCE" val="0"/>
  <p:tag name="POSITIONTOP" val="571.125"/>
  <p:tag name="POSITIONLEFT" val="316"/>
  <p:tag name="IGNORESIZENONCOMPLIANCE" val="0"/>
  <p:tag name="SIZEWIDTH" val="162"/>
  <p:tag name="SIZEHEIGHT" val="31.875"/>
</p:tagLst>
</file>

<file path=ppt/tags/tag42.xml><?xml version="1.0" encoding="utf-8"?>
<p:tagLst xmlns:a="http://schemas.openxmlformats.org/drawingml/2006/main" xmlns:r="http://schemas.openxmlformats.org/officeDocument/2006/relationships" xmlns:p="http://schemas.openxmlformats.org/presentationml/2006/main">
  <p:tag name="ENAME" val="SECTIONHDR"/>
  <p:tag name="IGNOREFONTNONCOMPLIANCE" val="0"/>
  <p:tag name="FONTNAME" val="Arial"/>
  <p:tag name="FONTSIZE" val="8"/>
  <p:tag name="FONTBOLD" val="-1"/>
  <p:tag name="FONTITALIC" val="0"/>
  <p:tag name="FONTULINE" val="0"/>
  <p:tag name="FONTSHADOW" val="0"/>
  <p:tag name="FONTALIGNMENT" val="3"/>
  <p:tag name="IGNORECOLORLINESNONCOMPLIANCE" val="0"/>
  <p:tag name="FONTCOLOR" val="3951360"/>
  <p:tag name="FILLVISIBLE" val="0"/>
  <p:tag name="FONTCOLORING" val="Header Backdrop"/>
  <p:tag name="FILLCOLOR" val="3951360"/>
  <p:tag name="LINEVISIBLE" val="0"/>
  <p:tag name="LINECOLOR" val="0"/>
  <p:tag name="FILLCOLORING" val="No Fill"/>
  <p:tag name="LINECOLORING" val="No Line"/>
  <p:tag name="FONT_COLOR_SCHEME_INDEX" val="5"/>
  <p:tag name="FONT_COLOR_TYPE" val="2"/>
  <p:tag name="FILL_COLOR_SCHEME_INDEX" val="5"/>
  <p:tag name="FILL_COLOR_TYPE" val="2"/>
  <p:tag name="LINE_COLOR_SCHEME_INDEX" val="8"/>
  <p:tag name="LINE_COLOR_TYPE" val="2"/>
  <p:tag name="IGNOREPOSITIONNONCOMPLIANCE" val="0"/>
  <p:tag name="POSITIONTOP" val="84"/>
  <p:tag name="POSITIONLEFT" val="396"/>
  <p:tag name="IGNORESIZENONCOMPLIANCE" val="0"/>
  <p:tag name="SIZEWIDTH" val="342"/>
  <p:tag name="SIZEHEIGHT" val="13.625"/>
</p:tagLst>
</file>

<file path=ppt/tags/tag43.xml><?xml version="1.0" encoding="utf-8"?>
<p:tagLst xmlns:a="http://schemas.openxmlformats.org/drawingml/2006/main" xmlns:r="http://schemas.openxmlformats.org/officeDocument/2006/relationships" xmlns:p="http://schemas.openxmlformats.org/presentationml/2006/main">
  <p:tag name="ENAME" val="SLIDENUMBER"/>
  <p:tag name="IGNOREFONTNONCOMPLIANCE" val="0"/>
  <p:tag name="FONTNAME" val="Arial"/>
  <p:tag name="FONTSIZE" val="12"/>
  <p:tag name="FONTBOLD" val="0"/>
  <p:tag name="FONTITALIC" val="0"/>
  <p:tag name="FONTULINE" val="0"/>
  <p:tag name="FONTSHADOW" val="0"/>
  <p:tag name="FONTALIGNMENT" val="2"/>
  <p:tag name="FONTCOLOR" val="0"/>
  <p:tag name="FONT_COLOR_TYPE" val="2"/>
  <p:tag name="FONT_COLOR_SCHEME_INDEX" val="7"/>
  <p:tag name="IGNORECOLORLINESNONCOMPLIANCE" val="0"/>
  <p:tag name="FILLVISIBLE" val="0"/>
  <p:tag name="FILLCOLOR" val="7026688"/>
  <p:tag name="FILL_COLOR_SCHEME_INDEX" val="5"/>
  <p:tag name="FILL_COLOR_TYPE" val="2"/>
  <p:tag name="FILLCOLORING" val="No Fill"/>
  <p:tag name="LINEVISIBLE" val="0"/>
  <p:tag name="LINECOLOR" val="0"/>
  <p:tag name="LINE_COLOR_SCHEME_INDEX" val="2"/>
  <p:tag name="LINE_COLOR_TYPE" val="2"/>
  <p:tag name="LINECOLORING" val="No Line"/>
  <p:tag name="IGNOREPOSITIONNONCOMPLIANCE" val="0"/>
  <p:tag name="POSITIONTOP" val="571.125"/>
  <p:tag name="POSITIONLEFT" val="316"/>
  <p:tag name="IGNORESIZENONCOMPLIANCE" val="0"/>
  <p:tag name="SIZEWIDTH" val="162"/>
  <p:tag name="SIZEHEIGHT" val="31.875"/>
</p:tagLst>
</file>

<file path=ppt/tags/tag44.xml><?xml version="1.0" encoding="utf-8"?>
<p:tagLst xmlns:a="http://schemas.openxmlformats.org/drawingml/2006/main" xmlns:r="http://schemas.openxmlformats.org/officeDocument/2006/relationships" xmlns:p="http://schemas.openxmlformats.org/presentationml/2006/main">
  <p:tag name="ENAME" val="SLIDESUBHDR"/>
  <p:tag name="IGNOREFONTNONCOMPLIANCE" val="0"/>
  <p:tag name="FONTNAME" val="Arial"/>
  <p:tag name="FONTSIZE" val="16"/>
  <p:tag name="FONTBOLD" val="-1"/>
  <p:tag name="FONTITALIC" val="0"/>
  <p:tag name="FONTULINE" val="0"/>
  <p:tag name="FONTSHADOW" val="0"/>
  <p:tag name="FONTALIGNMENT" val="1"/>
  <p:tag name="IGNORECOLORLINESNONCOMPLIANCE" val="0"/>
  <p:tag name="FONTCOLOR" val="3687680"/>
  <p:tag name="FILLVISIBLE" val="0"/>
  <p:tag name="FONTCOLORING" val="LB Green"/>
  <p:tag name="FILLCOLOR" val="3687680"/>
  <p:tag name="LINEVISIBLE" val="0"/>
  <p:tag name="LINECOLOR" val="3687680"/>
  <p:tag name="FILLCOLORING" val="No Fill"/>
  <p:tag name="LINECOLORING" val="No Line"/>
  <p:tag name="FONT_COLOR_SCHEME_INDEX" val="0"/>
  <p:tag name="FONT_COLOR_TYPE" val="1"/>
  <p:tag name="FILL_COLOR_SCHEME_INDEX" val="5"/>
  <p:tag name="FILL_COLOR_TYPE" val="2"/>
  <p:tag name="LINE_COLOR_SCHEME_INDEX" val="2"/>
  <p:tag name="LINE_COLOR_TYPE" val="2"/>
  <p:tag name="IGNOREPOSITIONNONCOMPLIANCE" val="0"/>
  <p:tag name="POSITIONTOP" val="102"/>
  <p:tag name="POSITIONLEFT" val="54"/>
  <p:tag name="IGNORESIZENONCOMPLIANCE" val="0"/>
  <p:tag name="SIZEWIDTH" val="684"/>
  <p:tag name="SIZEHEIGHT" val="30"/>
</p:tagLst>
</file>

<file path=ppt/tags/tag45.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Times New Roman"/>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684"/>
  <p:tag name="SIZEHEIGHT" val="18"/>
</p:tagLst>
</file>

<file path=ppt/tags/tag46.xml><?xml version="1.0" encoding="utf-8"?>
<p:tagLst xmlns:a="http://schemas.openxmlformats.org/drawingml/2006/main" xmlns:r="http://schemas.openxmlformats.org/officeDocument/2006/relationships" xmlns:p="http://schemas.openxmlformats.org/presentationml/2006/main">
  <p:tag name="ENAME" val="SECTIONHDR"/>
  <p:tag name="IGNOREFONTNONCOMPLIANCE" val="0"/>
  <p:tag name="FONTNAME" val="Arial"/>
  <p:tag name="FONTSIZE" val="8"/>
  <p:tag name="FONTBOLD" val="-1"/>
  <p:tag name="FONTITALIC" val="0"/>
  <p:tag name="FONTULINE" val="0"/>
  <p:tag name="FONTSHADOW" val="0"/>
  <p:tag name="FONTALIGNMENT" val="3"/>
  <p:tag name="IGNORECOLORLINESNONCOMPLIANCE" val="0"/>
  <p:tag name="FONTCOLOR" val="3951360"/>
  <p:tag name="FILLVISIBLE" val="0"/>
  <p:tag name="FONTCOLORING" val="Header Backdrop"/>
  <p:tag name="FILLCOLOR" val="3951360"/>
  <p:tag name="LINEVISIBLE" val="0"/>
  <p:tag name="LINECOLOR" val="0"/>
  <p:tag name="FILLCOLORING" val="No Fill"/>
  <p:tag name="LINECOLORING" val="No Line"/>
  <p:tag name="FONT_COLOR_SCHEME_INDEX" val="5"/>
  <p:tag name="FONT_COLOR_TYPE" val="2"/>
  <p:tag name="FILL_COLOR_SCHEME_INDEX" val="5"/>
  <p:tag name="FILL_COLOR_TYPE" val="2"/>
  <p:tag name="LINE_COLOR_SCHEME_INDEX" val="8"/>
  <p:tag name="LINE_COLOR_TYPE" val="2"/>
  <p:tag name="IGNOREPOSITIONNONCOMPLIANCE" val="0"/>
  <p:tag name="POSITIONTOP" val="84"/>
  <p:tag name="POSITIONLEFT" val="396"/>
  <p:tag name="IGNORESIZENONCOMPLIANCE" val="0"/>
  <p:tag name="SIZEWIDTH" val="342"/>
  <p:tag name="SIZEHEIGHT" val="13.625"/>
</p:tagLst>
</file>

<file path=ppt/tags/tag47.xml><?xml version="1.0" encoding="utf-8"?>
<p:tagLst xmlns:a="http://schemas.openxmlformats.org/drawingml/2006/main" xmlns:r="http://schemas.openxmlformats.org/officeDocument/2006/relationships" xmlns:p="http://schemas.openxmlformats.org/presentationml/2006/main">
  <p:tag name="SLIDETYPE" val="STDCONTENT"/>
  <p:tag name="SUBTYPE" val="DISCLAIMER"/>
  <p:tag name="PATH" val="EMEA\General.ppt"/>
  <p:tag name="NUMBER" val="1"/>
  <p:tag name="LAST" val="1"/>
  <p:tag name="VERSION" val="6"/>
  <p:tag name="TAGDATE" val="03/14/2012"/>
</p:tagLst>
</file>

<file path=ppt/tags/tag48.xml><?xml version="1.0" encoding="utf-8"?>
<p:tagLst xmlns:a="http://schemas.openxmlformats.org/drawingml/2006/main" xmlns:r="http://schemas.openxmlformats.org/officeDocument/2006/relationships" xmlns:p="http://schemas.openxmlformats.org/presentationml/2006/main">
  <p:tag name="ENAME" val="SLIDENUMBER"/>
  <p:tag name="IGNOREFONTNONCOMPLIANCE" val="0"/>
  <p:tag name="FONTNAME" val="Arial"/>
  <p:tag name="FONTSIZE" val="12"/>
  <p:tag name="FONTBOLD" val="0"/>
  <p:tag name="FONTITALIC" val="0"/>
  <p:tag name="FONTULINE" val="0"/>
  <p:tag name="FONTSHADOW" val="0"/>
  <p:tag name="FONTALIGNMENT" val="2"/>
  <p:tag name="FONTCOLOR" val="0"/>
  <p:tag name="FONT_COLOR_TYPE" val="2"/>
  <p:tag name="FONT_COLOR_SCHEME_INDEX" val="7"/>
  <p:tag name="IGNORECOLORLINESNONCOMPLIANCE" val="0"/>
  <p:tag name="FILLVISIBLE" val="0"/>
  <p:tag name="FILLCOLOR" val="7026688"/>
  <p:tag name="FILL_COLOR_SCHEME_INDEX" val="5"/>
  <p:tag name="FILL_COLOR_TYPE" val="2"/>
  <p:tag name="FILLCOLORING" val="No Fill"/>
  <p:tag name="LINEVISIBLE" val="0"/>
  <p:tag name="LINECOLOR" val="0"/>
  <p:tag name="LINE_COLOR_SCHEME_INDEX" val="2"/>
  <p:tag name="LINE_COLOR_TYPE" val="2"/>
  <p:tag name="LINECOLORING" val="No Line"/>
  <p:tag name="IGNOREPOSITIONNONCOMPLIANCE" val="0"/>
  <p:tag name="POSITIONTOP" val="571.125"/>
  <p:tag name="POSITIONLEFT" val="316"/>
  <p:tag name="IGNORESIZENONCOMPLIANCE" val="0"/>
  <p:tag name="SIZEWIDTH" val="162"/>
  <p:tag name="SIZEHEIGHT" val="31.875"/>
</p:tagLst>
</file>

<file path=ppt/tags/tag5.xml><?xml version="1.0" encoding="utf-8"?>
<p:tagLst xmlns:a="http://schemas.openxmlformats.org/drawingml/2006/main" xmlns:r="http://schemas.openxmlformats.org/officeDocument/2006/relationships" xmlns:p="http://schemas.openxmlformats.org/presentationml/2006/main">
  <p:tag name="ENAME" val="LBLOGO_CONTENT_PRINT"/>
  <p:tag name="PBLBAFFILIATE" val="BARCLAYS"/>
  <p:tag name="VERSION" val="1"/>
  <p:tag name="TAGDATE" val="03/14/2012"/>
</p:tagLst>
</file>

<file path=ppt/tags/tag6.xml><?xml version="1.0" encoding="utf-8"?>
<p:tagLst xmlns:a="http://schemas.openxmlformats.org/drawingml/2006/main" xmlns:r="http://schemas.openxmlformats.org/officeDocument/2006/relationships" xmlns:p="http://schemas.openxmlformats.org/presentationml/2006/main">
  <p:tag name="ENAME" val="NOTMANAGED"/>
</p:tagLst>
</file>

<file path=ppt/tags/tag7.xml><?xml version="1.0" encoding="utf-8"?>
<p:tagLst xmlns:a="http://schemas.openxmlformats.org/drawingml/2006/main" xmlns:r="http://schemas.openxmlformats.org/officeDocument/2006/relationships" xmlns:p="http://schemas.openxmlformats.org/presentationml/2006/main">
  <p:tag name="ENAME" val="LBLOGO_TITLE_PRINT"/>
  <p:tag name="PBLBAFFILIATE" val="BARCLAYS"/>
  <p:tag name="VERSION" val="1"/>
  <p:tag name="TAGDATE" val="03/14/2012"/>
</p:tagLst>
</file>

<file path=ppt/tags/tag8.xml><?xml version="1.0" encoding="utf-8"?>
<p:tagLst xmlns:a="http://schemas.openxmlformats.org/drawingml/2006/main" xmlns:r="http://schemas.openxmlformats.org/officeDocument/2006/relationships" xmlns:p="http://schemas.openxmlformats.org/presentationml/2006/main">
  <p:tag name="ENAME" val="SLIDENUMBER"/>
  <p:tag name="IGNOREFONTNONCOMPLIANCE" val="0"/>
  <p:tag name="FONTNAME" val="Times New Roman"/>
  <p:tag name="FONTSIZE" val="14"/>
  <p:tag name="FONTBOLD" val="0"/>
  <p:tag name="FONTITALIC" val="0"/>
  <p:tag name="FONTULINE" val="0"/>
  <p:tag name="FONTSHADOW" val="0"/>
  <p:tag name="FONTALIGNMENT" val="2"/>
  <p:tag name="IGNORECOLORLINESNONCOMPLIANCE" val="0"/>
  <p:tag name="FONTCOLOR" val="0"/>
  <p:tag name="FILLVISIBLE" val="0"/>
  <p:tag name="FONTCOLORING" val="Text"/>
  <p:tag name="FILLCOLOR" val="3951360"/>
  <p:tag name="LINEVISIBLE" val="0"/>
  <p:tag name="LINECOLOR" val="3951360"/>
  <p:tag name="FILLCOLORING" val="No Fill"/>
  <p:tag name="LINECOLORING" val="No Line"/>
  <p:tag name="FONT_COLOR_SCHEME_INDEX" val="7"/>
  <p:tag name="FONT_COLOR_TYPE" val="2"/>
  <p:tag name="FILL_COLOR_SCHEME_INDEX" val="5"/>
  <p:tag name="FILL_COLOR_TYPE" val="2"/>
  <p:tag name="LINE_COLOR_SCHEME_INDEX" val="2"/>
  <p:tag name="LINE_COLOR_TYPE" val="2"/>
  <p:tag name="IGNOREPOSITIONNONCOMPLIANCE" val="0"/>
  <p:tag name="POSITIONTOP" val="571.125"/>
  <p:tag name="POSITIONLEFT" val="316"/>
  <p:tag name="IGNORESIZENONCOMPLIANCE" val="0"/>
  <p:tag name="SIZEWIDTH" val="162"/>
  <p:tag name="SIZEHEIGHT" val="31.875"/>
</p:tagLst>
</file>

<file path=ppt/tags/tag9.xml><?xml version="1.0" encoding="utf-8"?>
<p:tagLst xmlns:a="http://schemas.openxmlformats.org/drawingml/2006/main" xmlns:r="http://schemas.openxmlformats.org/officeDocument/2006/relationships" xmlns:p="http://schemas.openxmlformats.org/presentationml/2006/main">
  <p:tag name="ENAME" val="SLIDENUMBER"/>
  <p:tag name="IGNOREFONTNONCOMPLIANCE" val="0"/>
  <p:tag name="FONTNAME" val="Times New Roman"/>
  <p:tag name="FONTSIZE" val="14"/>
  <p:tag name="FONTBOLD" val="0"/>
  <p:tag name="FONTITALIC" val="0"/>
  <p:tag name="FONTULINE" val="0"/>
  <p:tag name="FONTSHADOW" val="0"/>
  <p:tag name="FONTALIGNMENT" val="2"/>
  <p:tag name="IGNORECOLORLINESNONCOMPLIANCE" val="0"/>
  <p:tag name="FONTCOLOR" val="0"/>
  <p:tag name="FILLVISIBLE" val="0"/>
  <p:tag name="FONTCOLORING" val="Text"/>
  <p:tag name="FILLCOLOR" val="3951360"/>
  <p:tag name="LINEVISIBLE" val="0"/>
  <p:tag name="LINECOLOR" val="3951360"/>
  <p:tag name="FILLCOLORING" val="No Fill"/>
  <p:tag name="LINECOLORING" val="No Line"/>
  <p:tag name="FONT_COLOR_SCHEME_INDEX" val="7"/>
  <p:tag name="FONT_COLOR_TYPE" val="2"/>
  <p:tag name="FILL_COLOR_SCHEME_INDEX" val="5"/>
  <p:tag name="FILL_COLOR_TYPE" val="2"/>
  <p:tag name="LINE_COLOR_SCHEME_INDEX" val="2"/>
  <p:tag name="LINE_COLOR_TYPE" val="2"/>
  <p:tag name="IGNOREPOSITIONNONCOMPLIANCE" val="0"/>
  <p:tag name="POSITIONTOP" val="571.125"/>
  <p:tag name="POSITIONLEFT" val="316"/>
  <p:tag name="IGNORESIZENONCOMPLIANCE" val="0"/>
  <p:tag name="SIZEWIDTH" val="162"/>
  <p:tag name="SIZEHEIGHT" val="31.875"/>
</p:tagLst>
</file>

<file path=ppt/theme/theme1.xml><?xml version="1.0" encoding="utf-8"?>
<a:theme xmlns:a="http://schemas.openxmlformats.org/drawingml/2006/main" name="Barclays">
  <a:themeElements>
    <a:clrScheme name="Barclays 1">
      <a:dk1>
        <a:srgbClr val="000000"/>
      </a:dk1>
      <a:lt1>
        <a:srgbClr val="FFFFFF"/>
      </a:lt1>
      <a:dk2>
        <a:srgbClr val="000000"/>
      </a:dk2>
      <a:lt2>
        <a:srgbClr val="FFFFFF"/>
      </a:lt2>
      <a:accent1>
        <a:srgbClr val="00386B"/>
      </a:accent1>
      <a:accent2>
        <a:srgbClr val="FFFFFF"/>
      </a:accent2>
      <a:accent3>
        <a:srgbClr val="FFFFFF"/>
      </a:accent3>
      <a:accent4>
        <a:srgbClr val="000000"/>
      </a:accent4>
      <a:accent5>
        <a:srgbClr val="AAAEBA"/>
      </a:accent5>
      <a:accent6>
        <a:srgbClr val="E7E7E7"/>
      </a:accent6>
      <a:hlink>
        <a:srgbClr val="000000"/>
      </a:hlink>
      <a:folHlink>
        <a:srgbClr val="00386B"/>
      </a:folHlink>
    </a:clrScheme>
    <a:fontScheme name="Barclay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none" lIns="0" tIns="0" rIns="18288"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000000"/>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none" lIns="0" tIns="0" rIns="18288"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000000"/>
            </a:solidFill>
            <a:effectLst/>
            <a:latin typeface="Arial" charset="0"/>
            <a:cs typeface="Arial" charset="0"/>
          </a:defRPr>
        </a:defPPr>
      </a:lstStyle>
    </a:lnDef>
  </a:objectDefaults>
  <a:extraClrSchemeLst>
    <a:extraClrScheme>
      <a:clrScheme name="Barclays 1">
        <a:dk1>
          <a:srgbClr val="000000"/>
        </a:dk1>
        <a:lt1>
          <a:srgbClr val="FFFFFF"/>
        </a:lt1>
        <a:dk2>
          <a:srgbClr val="000000"/>
        </a:dk2>
        <a:lt2>
          <a:srgbClr val="FFFFFF"/>
        </a:lt2>
        <a:accent1>
          <a:srgbClr val="00386B"/>
        </a:accent1>
        <a:accent2>
          <a:srgbClr val="FFFFFF"/>
        </a:accent2>
        <a:accent3>
          <a:srgbClr val="FFFFFF"/>
        </a:accent3>
        <a:accent4>
          <a:srgbClr val="000000"/>
        </a:accent4>
        <a:accent5>
          <a:srgbClr val="AAAEBA"/>
        </a:accent5>
        <a:accent6>
          <a:srgbClr val="E7E7E7"/>
        </a:accent6>
        <a:hlink>
          <a:srgbClr val="000000"/>
        </a:hlink>
        <a:folHlink>
          <a:srgbClr val="00386B"/>
        </a:folHlink>
      </a:clrScheme>
      <a:clrMap bg1="lt1" tx1="dk1" bg2="lt2" tx2="dk2" accent1="accent1" accent2="accent2" accent3="accent3" accent4="accent4" accent5="accent5" accent6="accent6" hlink="hlink" folHlink="folHlink"/>
    </a:extraClrScheme>
    <a:extraClrScheme>
      <a:clrScheme name="Barclays 2">
        <a:dk1>
          <a:srgbClr val="000000"/>
        </a:dk1>
        <a:lt1>
          <a:srgbClr val="C4D8E2"/>
        </a:lt1>
        <a:dk2>
          <a:srgbClr val="00386B"/>
        </a:dk2>
        <a:lt2>
          <a:srgbClr val="000000"/>
        </a:lt2>
        <a:accent1>
          <a:srgbClr val="C4D8E2"/>
        </a:accent1>
        <a:accent2>
          <a:srgbClr val="00386B"/>
        </a:accent2>
        <a:accent3>
          <a:srgbClr val="DEE9EE"/>
        </a:accent3>
        <a:accent4>
          <a:srgbClr val="000000"/>
        </a:accent4>
        <a:accent5>
          <a:srgbClr val="DEE9EE"/>
        </a:accent5>
        <a:accent6>
          <a:srgbClr val="003260"/>
        </a:accent6>
        <a:hlink>
          <a:srgbClr val="FFFFFF"/>
        </a:hlink>
        <a:folHlink>
          <a:srgbClr val="00386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Barclays</Template>
  <TotalTime>514</TotalTime>
  <Words>2080</Words>
  <Application>Microsoft Office PowerPoint</Application>
  <PresentationFormat>Custom</PresentationFormat>
  <Paragraphs>144</Paragraphs>
  <Slides>6</Slides>
  <Notes>4</Notes>
  <HiddenSlides>0</HiddenSlides>
  <MMClips>0</MMClips>
  <ScaleCrop>false</ScaleCrop>
  <HeadingPairs>
    <vt:vector size="6" baseType="variant">
      <vt:variant>
        <vt:lpstr>Fonts Used</vt:lpstr>
      </vt:variant>
      <vt:variant>
        <vt:i4>6</vt:i4>
      </vt:variant>
      <vt:variant>
        <vt:lpstr>Design Template</vt:lpstr>
      </vt:variant>
      <vt:variant>
        <vt:i4>3</vt:i4>
      </vt:variant>
      <vt:variant>
        <vt:lpstr>Slide Titles</vt:lpstr>
      </vt:variant>
      <vt:variant>
        <vt:i4>6</vt:i4>
      </vt:variant>
    </vt:vector>
  </HeadingPairs>
  <TitlesOfParts>
    <vt:vector size="15" baseType="lpstr">
      <vt:lpstr>Arial</vt:lpstr>
      <vt:lpstr>Wingdings 2</vt:lpstr>
      <vt:lpstr>Wingdings 3</vt:lpstr>
      <vt:lpstr>Wingdings</vt:lpstr>
      <vt:lpstr>Times New Roman</vt:lpstr>
      <vt:lpstr>Calibri</vt:lpstr>
      <vt:lpstr>Barclays</vt:lpstr>
      <vt:lpstr>Barclays</vt:lpstr>
      <vt:lpstr>Barclays</vt:lpstr>
      <vt:lpstr>Thika Power Project </vt:lpstr>
      <vt:lpstr>Introduction</vt:lpstr>
      <vt:lpstr>Project Overview</vt:lpstr>
      <vt:lpstr>Slide 4</vt:lpstr>
      <vt:lpstr>Risk Flow Analysis</vt:lpstr>
      <vt:lpstr>Slide 6</vt:lpstr>
    </vt:vector>
  </TitlesOfParts>
  <Company>Barclays Capital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 First Line of Title Here Enter Second Line of Title Here</dc:title>
  <dc:creator>majustin</dc:creator>
  <cp:lastModifiedBy>vajetho</cp:lastModifiedBy>
  <cp:revision>8</cp:revision>
  <dcterms:created xsi:type="dcterms:W3CDTF">2012-12-06T07:42:57Z</dcterms:created>
  <dcterms:modified xsi:type="dcterms:W3CDTF">2012-12-07T12:50:56Z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yVersion">
    <vt:lpwstr>1.2</vt:lpwstr>
  </property>
  <property fmtid="{D5CDD505-2E9C-101B-9397-08002B2CF9AE}" pid="3" name="SourceFileId">
    <vt:lpwstr>PresBuilder.potx</vt:lpwstr>
  </property>
  <property fmtid="{D5CDD505-2E9C-101B-9397-08002B2CF9AE}" pid="4" name="PBSLIDENUMBER">
    <vt:lpwstr>1</vt:lpwstr>
  </property>
  <property fmtid="{D5CDD505-2E9C-101B-9397-08002B2CF9AE}" pid="5" name="PBTOTALPAGES">
    <vt:lpwstr>0</vt:lpwstr>
  </property>
  <property fmtid="{D5CDD505-2E9C-101B-9397-08002B2CF9AE}" pid="6" name="PBLBAFFILIATE">
    <vt:lpwstr>BARCLAYS</vt:lpwstr>
  </property>
  <property fmtid="{D5CDD505-2E9C-101B-9397-08002B2CF9AE}" pid="7" name="LB_TRACKING_NAME">
    <vt:lpwstr>\\INTRANET.BARCAPINT.COM\DFS-EMEA\User\Jhb\0001\majustin\My Documents\Power\PRESENTATIONS\World Bank - Thika.pptx - majustin - 06/12/2012 12:12:34</vt:lpwstr>
  </property>
</Properties>
</file>