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37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35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40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27.xml" ContentType="application/vnd.openxmlformats-officedocument.presentationml.slideLayout+xml"/>
  <Override PartName="/ppt/theme/theme2.xml" ContentType="application/vnd.openxmlformats-officedocument.theme+xml"/>
  <Override PartName="/ppt/slideLayouts/slideLayout36.xml" ContentType="application/vnd.openxmlformats-officedocument.presentationml.slideLayout+xml"/>
  <Override PartName="/ppt/slides/slide1.xml" ContentType="application/vnd.openxmlformats-officedocument.presentationml.slide+xml"/>
  <Override PartName="/ppt/slideLayouts/slideLayout3.xml" ContentType="application/vnd.openxmlformats-officedocument.presentationml.slideLayout+xml"/>
  <Default Extension="emf" ContentType="image/x-emf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Default Extension="jpeg" ContentType="image/jpeg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notesSlides/notesSlide13.xml" ContentType="application/vnd.openxmlformats-officedocument.presentationml.notesSlide+xml"/>
  <Override PartName="/ppt/slideLayouts/slideLayout10.xml" ContentType="application/vnd.openxmlformats-officedocument.presentationml.slideLayout+xml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6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  <p:sldMasterId id="2147483827" r:id="rId2"/>
    <p:sldMasterId id="2147483857" r:id="rId3"/>
  </p:sldMasterIdLst>
  <p:notesMasterIdLst>
    <p:notesMasterId r:id="rId18"/>
  </p:notesMasterIdLst>
  <p:handoutMasterIdLst>
    <p:handoutMasterId r:id="rId19"/>
  </p:handoutMasterIdLst>
  <p:sldIdLst>
    <p:sldId id="383" r:id="rId4"/>
    <p:sldId id="636" r:id="rId5"/>
    <p:sldId id="634" r:id="rId6"/>
    <p:sldId id="637" r:id="rId7"/>
    <p:sldId id="635" r:id="rId8"/>
    <p:sldId id="638" r:id="rId9"/>
    <p:sldId id="639" r:id="rId10"/>
    <p:sldId id="623" r:id="rId11"/>
    <p:sldId id="625" r:id="rId12"/>
    <p:sldId id="613" r:id="rId13"/>
    <p:sldId id="641" r:id="rId14"/>
    <p:sldId id="632" r:id="rId15"/>
    <p:sldId id="633" r:id="rId16"/>
    <p:sldId id="640" r:id="rId17"/>
  </p:sldIdLst>
  <p:sldSz cx="9144000" cy="6858000" type="screen4x3"/>
  <p:notesSz cx="6797675" cy="9928225"/>
  <p:defaultTextStyle>
    <a:defPPr>
      <a:defRPr lang="en-US"/>
    </a:defPPr>
    <a:lvl1pPr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1pPr>
    <a:lvl2pPr marL="4572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2pPr>
    <a:lvl3pPr marL="9144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3pPr>
    <a:lvl4pPr marL="13716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4pPr>
    <a:lvl5pPr marL="1828800" algn="l" rtl="0" fontAlgn="base">
      <a:spcBef>
        <a:spcPct val="50000"/>
      </a:spcBef>
      <a:spcAft>
        <a:spcPct val="0"/>
      </a:spcAft>
      <a:buChar char="•"/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5pPr>
    <a:lvl6pPr marL="22860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6pPr>
    <a:lvl7pPr marL="27432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7pPr>
    <a:lvl8pPr marL="32004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8pPr>
    <a:lvl9pPr marL="3657600" algn="l" defTabSz="914400" rtl="0" eaLnBrk="1" latinLnBrk="0" hangingPunct="1">
      <a:defRPr sz="1700" kern="1200">
        <a:solidFill>
          <a:schemeClr val="tx1"/>
        </a:solidFill>
        <a:latin typeface="Trebuchet MS" pitchFamily="34" charset="0"/>
        <a:ea typeface="+mn-ea"/>
        <a:cs typeface="Times New Roman" pitchFamily="18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55955"/>
    <a:srgbClr val="014C6D"/>
    <a:srgbClr val="2DA5FF"/>
    <a:srgbClr val="943026"/>
    <a:srgbClr val="3D738B"/>
    <a:srgbClr val="161270"/>
    <a:srgbClr val="56899E"/>
    <a:srgbClr val="6698AC"/>
    <a:srgbClr val="4C7020"/>
    <a:srgbClr val="006600"/>
  </p:clrMru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  <a:tblStyle styleId="{0660B408-B3CF-4A94-85FC-2B1E0A45F4A2}" styleName="Dark Style 2 - Accent 1/Accent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46F890A9-2807-4EBB-B81D-B2AA78EC7F39}" styleName="Dark Style 2 - Accent 5/Accent 6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  <a:tblStyle styleId="{5202B0CA-FC54-4496-8BCA-5EF66A818D29}" styleName="Dark Style 2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D7AC3CCA-C797-4891-BE02-D94E43425B78}" styleName="Medium Style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2838BEF-8BB2-4498-84A7-C5851F593DF1}" styleName="Medium Style 4 - Accent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0530" autoAdjust="0"/>
    <p:restoredTop sz="78967" autoAdjust="0"/>
  </p:normalViewPr>
  <p:slideViewPr>
    <p:cSldViewPr snapToObjects="1">
      <p:cViewPr>
        <p:scale>
          <a:sx n="90" d="100"/>
          <a:sy n="90" d="100"/>
        </p:scale>
        <p:origin x="-792" y="96"/>
      </p:cViewPr>
      <p:guideLst>
        <p:guide orient="horz" pos="778"/>
        <p:guide pos="288"/>
        <p:guide pos="49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492"/>
    </p:cViewPr>
  </p:sorterViewPr>
  <p:notesViewPr>
    <p:cSldViewPr snapToObjects="1">
      <p:cViewPr varScale="1">
        <p:scale>
          <a:sx n="63" d="100"/>
          <a:sy n="63" d="100"/>
        </p:scale>
        <p:origin x="-2808" y="-114"/>
      </p:cViewPr>
      <p:guideLst>
        <p:guide orient="horz" pos="3127"/>
        <p:guide pos="2141"/>
      </p:guideLst>
    </p:cSldViewPr>
  </p:notes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notesMaster" Target="notesMasters/notesMaster1.xml"/><Relationship Id="rId3" Type="http://schemas.openxmlformats.org/officeDocument/2006/relationships/slideMaster" Target="slideMasters/slideMaster3.xml"/><Relationship Id="rId21" Type="http://schemas.openxmlformats.org/officeDocument/2006/relationships/viewProps" Target="viewProps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tableStyles" Target="tableStyles.xml"/><Relationship Id="rId10" Type="http://schemas.openxmlformats.org/officeDocument/2006/relationships/slide" Target="slides/slide7.xml"/><Relationship Id="rId19" Type="http://schemas.openxmlformats.org/officeDocument/2006/relationships/handoutMaster" Target="handoutMasters/handoutMaster1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0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51706" y="0"/>
            <a:ext cx="2945969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algn="r"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4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1" y="9432498"/>
            <a:ext cx="2945970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245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51706" y="9432498"/>
            <a:ext cx="2945969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algn="r"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9F93BF53-0E65-49A0-8499-DB1AB73B417B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1" y="0"/>
            <a:ext cx="2945970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51706" y="0"/>
            <a:ext cx="2945969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>
            <a:lvl1pPr algn="r"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939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917575" y="746125"/>
            <a:ext cx="4962525" cy="3722688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05734" y="4716250"/>
            <a:ext cx="4986207" cy="4466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512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1" y="9432498"/>
            <a:ext cx="2945970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12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51706" y="9432498"/>
            <a:ext cx="2945969" cy="4957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3154" tIns="46577" rIns="93154" bIns="46577" numCol="1" anchor="b" anchorCtr="0" compatLnSpc="1">
            <a:prstTxWarp prst="textNoShape">
              <a:avLst/>
            </a:prstTxWarp>
          </a:bodyPr>
          <a:lstStyle>
            <a:lvl1pPr algn="r" defTabSz="931008">
              <a:spcBef>
                <a:spcPct val="0"/>
              </a:spcBef>
              <a:buFontTx/>
              <a:buNone/>
              <a:defRPr sz="1200">
                <a:latin typeface="Times New Roman" pitchFamily="18" charset="0"/>
              </a:defRPr>
            </a:lvl1pPr>
          </a:lstStyle>
          <a:p>
            <a:pPr>
              <a:defRPr/>
            </a:pPr>
            <a:fld id="{37839772-1068-42FD-9691-5275C365AE41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 txBox="1">
            <a:spLocks noGrp="1" noChangeArrowheads="1"/>
          </p:cNvSpPr>
          <p:nvPr/>
        </p:nvSpPr>
        <p:spPr bwMode="auto">
          <a:xfrm>
            <a:off x="3853261" y="9430789"/>
            <a:ext cx="2944414" cy="497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lIns="87562" tIns="43781" rIns="87562" bIns="43781" anchor="b"/>
          <a:lstStyle/>
          <a:p>
            <a:pPr algn="r" defTabSz="876526">
              <a:spcBef>
                <a:spcPct val="0"/>
              </a:spcBef>
              <a:buNone/>
            </a:pPr>
            <a:fld id="{BBEEA8CB-C59F-48B6-A874-27A341A2E40A}" type="slidenum">
              <a:rPr lang="en-US" sz="1100">
                <a:latin typeface="Times New Roman" pitchFamily="18" charset="0"/>
              </a:rPr>
              <a:pPr algn="r" defTabSz="876526">
                <a:spcBef>
                  <a:spcPct val="0"/>
                </a:spcBef>
                <a:buNone/>
              </a:pPr>
              <a:t>1</a:t>
            </a:fld>
            <a:endParaRPr lang="en-US" sz="1100" dirty="0">
              <a:latin typeface="Times New Roman" pitchFamily="18" charset="0"/>
            </a:endParaRPr>
          </a:p>
        </p:txBody>
      </p:sp>
      <p:sp>
        <p:nvSpPr>
          <p:cNvPr id="60419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920750" y="746125"/>
            <a:ext cx="4960938" cy="3721100"/>
          </a:xfrm>
          <a:ln/>
        </p:spPr>
      </p:sp>
      <p:sp>
        <p:nvSpPr>
          <p:cNvPr id="60420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05734" y="4714540"/>
            <a:ext cx="4986207" cy="4468385"/>
          </a:xfrm>
          <a:noFill/>
          <a:ln/>
        </p:spPr>
        <p:txBody>
          <a:bodyPr lIns="87562" tIns="43781" rIns="87562" bIns="43781"/>
          <a:lstStyle/>
          <a:p>
            <a:pPr eaLnBrk="1" hangingPunct="1"/>
            <a:endParaRPr lang="en-US" dirty="0" smtClean="0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275" lvl="1" indent="-168275">
              <a:spcBef>
                <a:spcPts val="550"/>
              </a:spcBef>
              <a:buClr>
                <a:schemeClr val="accent1"/>
              </a:buClr>
              <a:buFont typeface="Verdana"/>
              <a:buChar char="◦"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275" lvl="1" indent="-168275">
              <a:spcBef>
                <a:spcPts val="550"/>
              </a:spcBef>
              <a:buClr>
                <a:schemeClr val="accent1"/>
              </a:buClr>
              <a:buFont typeface="Verdana"/>
              <a:buNone/>
            </a:pPr>
            <a:r>
              <a:rPr lang="en-US" sz="1600" dirty="0" smtClean="0">
                <a:latin typeface="Arial" pitchFamily="34" charset="0"/>
                <a:cs typeface="Arial" pitchFamily="34" charset="0"/>
              </a:rPr>
              <a:t>IFC</a:t>
            </a: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 proposing a learning by doing approach</a:t>
            </a:r>
          </a:p>
          <a:p>
            <a:pPr marL="168275" lvl="1" indent="-168275">
              <a:spcBef>
                <a:spcPts val="550"/>
              </a:spcBef>
              <a:buClr>
                <a:schemeClr val="accent1"/>
              </a:buClr>
              <a:buFont typeface="Verdana"/>
              <a:buNone/>
            </a:pPr>
            <a:r>
              <a:rPr lang="en-US" sz="1600" baseline="0" dirty="0" smtClean="0">
                <a:latin typeface="Arial" pitchFamily="34" charset="0"/>
                <a:cs typeface="Arial" pitchFamily="34" charset="0"/>
              </a:rPr>
              <a:t>Starting small and see what can be done.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275" lvl="1" indent="-168275">
              <a:spcBef>
                <a:spcPts val="550"/>
              </a:spcBef>
              <a:buClr>
                <a:schemeClr val="accent1"/>
              </a:buClr>
              <a:buFont typeface="Verdana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168275" lvl="1" indent="-168275">
              <a:spcBef>
                <a:spcPts val="550"/>
              </a:spcBef>
              <a:buClr>
                <a:schemeClr val="accent1"/>
              </a:buClr>
              <a:buFont typeface="Verdana"/>
              <a:buNone/>
            </a:pPr>
            <a:endParaRPr lang="en-US" sz="1600" dirty="0" smtClean="0"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</a:t>
            </a:r>
          </a:p>
          <a:p>
            <a:r>
              <a:rPr lang="en-US" baseline="0" dirty="0" smtClean="0"/>
              <a:t>Well established market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Uganda</a:t>
            </a:r>
            <a:r>
              <a:rPr lang="en-US" baseline="0" dirty="0" smtClean="0"/>
              <a:t> has a long history of PSP in small towns, over ten years</a:t>
            </a:r>
          </a:p>
          <a:p>
            <a:r>
              <a:rPr lang="en-US" dirty="0" smtClean="0"/>
              <a:t>Strong policy</a:t>
            </a:r>
            <a:r>
              <a:rPr lang="en-US" baseline="0" dirty="0" smtClean="0"/>
              <a:t> and regulatory environment and procedures for contracting the private sector</a:t>
            </a:r>
          </a:p>
          <a:p>
            <a:r>
              <a:rPr lang="en-US" baseline="0" dirty="0" smtClean="0"/>
              <a:t>Well established market with the majority of provision from domestic private sector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err="1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Busembatia</a:t>
            </a: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 town of around 15,000</a:t>
            </a:r>
            <a:r>
              <a:rPr lang="en-US" sz="1200" kern="1200" baseline="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 people existing poor level of service, long distances to communal water sources, often </a:t>
            </a:r>
            <a:r>
              <a:rPr lang="en-US" sz="1200" kern="1200" baseline="0" dirty="0" err="1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handpumps</a:t>
            </a:r>
            <a:endParaRPr lang="en-US" sz="1200" kern="1200" baseline="0" dirty="0" smtClean="0">
              <a:solidFill>
                <a:srgbClr val="334C39"/>
              </a:solidFill>
              <a:latin typeface="Times New Roman" pitchFamily="18" charset="0"/>
              <a:ea typeface="+mn-ea"/>
              <a:cs typeface="+mn-cs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baseline="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IFC supported the </a:t>
            </a: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developed a “new generation” PPP Contract to be adopted for small town water PPP arrangements</a:t>
            </a:r>
          </a:p>
          <a:p>
            <a:pPr marL="0" marR="0" indent="0" algn="l" defTabSz="9144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5-year agreement with local private operators to provide access to  affordable drinking water in the town of </a:t>
            </a:r>
            <a:r>
              <a:rPr lang="en-US" sz="1200" kern="1200" dirty="0" err="1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Busembatia</a:t>
            </a: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, Uganda.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Used a performance based</a:t>
            </a:r>
            <a:r>
              <a:rPr lang="en-US" sz="1200" kern="1200" baseline="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 payment mechanisms, Output Based Aid </a:t>
            </a:r>
            <a:r>
              <a:rPr lang="en-US" sz="1200" kern="1200" baseline="0" dirty="0" err="1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incetivise</a:t>
            </a:r>
            <a:r>
              <a:rPr lang="en-US" sz="1200" kern="1200" baseline="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 PS to invest upfront and payment on results. </a:t>
            </a:r>
            <a:endParaRPr lang="en-US" sz="1200" kern="1200" dirty="0" smtClean="0">
              <a:solidFill>
                <a:srgbClr val="334C39"/>
              </a:solidFill>
              <a:latin typeface="Times New Roman" pitchFamily="18" charset="0"/>
              <a:ea typeface="+mn-ea"/>
              <a:cs typeface="+mn-cs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New business opportunity for local banks$100K loan to winning bidder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Extended the minimum term (duration) for PPP contract from 2 years to 5 years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r>
              <a:rPr lang="en-US" sz="1200" kern="120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Way of removing dependence on public funding</a:t>
            </a:r>
            <a:r>
              <a:rPr lang="en-US" sz="1200" kern="1200" baseline="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, operator for this scheme took the approach to other town where public funds 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r>
              <a:rPr lang="en-US" sz="1200" kern="1200" baseline="0" dirty="0" smtClean="0">
                <a:solidFill>
                  <a:srgbClr val="334C39"/>
                </a:solidFill>
                <a:latin typeface="Times New Roman" pitchFamily="18" charset="0"/>
                <a:ea typeface="+mn-ea"/>
                <a:cs typeface="+mn-cs"/>
              </a:rPr>
              <a:t>Shift in the mind set of governments to move to a more performance based mechanisms rather than relying on public funding for capital investment.</a:t>
            </a:r>
            <a:endParaRPr lang="en-US" sz="1200" kern="1200" dirty="0" smtClean="0">
              <a:solidFill>
                <a:srgbClr val="334C39"/>
              </a:solidFill>
              <a:latin typeface="Times New Roman" pitchFamily="18" charset="0"/>
              <a:ea typeface="+mn-ea"/>
              <a:cs typeface="+mn-cs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839772-1068-42FD-9691-5275C365AE41}" type="slidenum">
              <a:rPr lang="en-US" smtClean="0"/>
              <a:pPr>
                <a:defRPr/>
              </a:pPr>
              <a:t>9</a:t>
            </a:fld>
            <a:endParaRPr lang="en-US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grpSp>
        <p:nvGrpSpPr>
          <p:cNvPr id="4" name="Group 1426"/>
          <p:cNvGrpSpPr>
            <a:grpSpLocks/>
          </p:cNvGrpSpPr>
          <p:nvPr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</p:grpSp>
      <p:sp>
        <p:nvSpPr>
          <p:cNvPr id="258" name="Rectangle 1680"/>
          <p:cNvSpPr>
            <a:spLocks noChangeArrowheads="1"/>
          </p:cNvSpPr>
          <p:nvPr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 dirty="0"/>
          </a:p>
        </p:txBody>
      </p:sp>
      <p:sp>
        <p:nvSpPr>
          <p:cNvPr id="259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 dirty="0"/>
          </a:p>
        </p:txBody>
      </p:sp>
      <p:sp>
        <p:nvSpPr>
          <p:cNvPr id="260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 dirty="0"/>
          </a:p>
        </p:txBody>
      </p:sp>
      <p:grpSp>
        <p:nvGrpSpPr>
          <p:cNvPr id="261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</p:grpSp>
      <p:sp>
        <p:nvSpPr>
          <p:cNvPr id="264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834DD54D-DC95-459D-BCA8-F33797D5B745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0177810-4FFC-4AB3-9E7E-3B0A71FAAD77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0D828-85CF-411F-9B2B-A0933370AA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71538"/>
            <a:ext cx="1943100" cy="5224462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71538"/>
            <a:ext cx="5676900" cy="5224462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7C00D7-8156-4FF5-8886-54308B3E3426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B21DB1F-A927-43A4-8DEC-2DBDB7F6B3C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Title and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1538"/>
            <a:ext cx="7772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hart Placeholder 2"/>
          <p:cNvSpPr>
            <a:spLocks noGrp="1"/>
          </p:cNvSpPr>
          <p:nvPr>
            <p:ph type="chart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 smtClean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503A91-FA7E-49BC-811A-AB06A0662D3B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428C49-913E-44F6-A71C-308EA5706CA9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dgm" preserve="1">
  <p:cSld name="Title and Diagram or Organization Char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71538"/>
            <a:ext cx="7772400" cy="563562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martArt Placeholder 2"/>
          <p:cNvSpPr>
            <a:spLocks noGrp="1"/>
          </p:cNvSpPr>
          <p:nvPr>
            <p:ph type="dgm" idx="1"/>
          </p:nvPr>
        </p:nvSpPr>
        <p:spPr>
          <a:xfrm>
            <a:off x="685800" y="1981200"/>
            <a:ext cx="7772400" cy="4114800"/>
          </a:xfrm>
        </p:spPr>
        <p:txBody>
          <a:bodyPr/>
          <a:lstStyle/>
          <a:p>
            <a:pPr lvl="0"/>
            <a:endParaRPr lang="en-US" noProof="0" dirty="0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A6E89B-97DF-42C8-A4CB-B34E9FC7F942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778A018-BA4C-448F-8756-30BAA538B57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FCF9BF-3F5A-4AAF-B03C-FAFD8FD78487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9E5-9704-4D01-8434-145C41EDBEC8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FC_PPT 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4648200"/>
            <a:ext cx="4191000" cy="381000"/>
          </a:xfrm>
        </p:spPr>
        <p:txBody>
          <a:bodyPr/>
          <a:lstStyle>
            <a:lvl1pPr algn="l"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IFC’s Equity Proposal for XYZ Bank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6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A58B31F-47AE-48C3-9F42-483379944C05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CB688D0A-2922-4333-A042-0BAF0E9CBCA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877CD2A-EE19-4DE5-BB5A-D64DAB5387F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022974" y="6248400"/>
            <a:ext cx="2952349" cy="457200"/>
          </a:xfrm>
          <a:ln/>
        </p:spPr>
        <p:txBody>
          <a:bodyPr/>
          <a:lstStyle>
            <a:lvl1pPr>
              <a:defRPr sz="1000"/>
            </a:lvl1pPr>
          </a:lstStyle>
          <a:p>
            <a:pPr>
              <a:defRPr/>
            </a:pPr>
            <a:fld id="{EE0A72BE-FA2F-4E98-8CBE-EC972DC135FE}" type="slidenum">
              <a:rPr lang="en-US" smtClean="0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3FA278-4901-40E5-BFB7-0CDBFD14C599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37C5D4-C66F-469C-A609-9B8576F3EB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76599B6-E44C-45C4-ADCF-5664E4737D2E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7B0E798-24BA-4EE2-B196-3B5EAA2640C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530CE7A-AB23-49FF-BDDE-7D46CA8953A4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1E6B2E-70F3-4ADC-B7B2-2AF6A036E7C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9DA7693-78F3-4413-89BB-806F5661564F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912AD1-E8F8-472B-82D4-09870DA2D4D6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7389B5-2CB9-4B93-A084-1BFE82B3C97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2C42C0-CE8D-4C97-BAF1-D589D7EF068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A763AB8-1996-4531-9817-036925FBA79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F88344-3CDE-4157-BCDB-D7723EDE21B5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6F8DF28-C51F-4E00-874D-DE3635A5BF0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C706BE-747E-4055-A8CD-EDDFE412138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5B107-7677-4B95-A68C-474BAB1C6D2C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28A3C-0339-46B9-AF3F-6543B27D4D02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1C69EB-0517-4B9B-A463-A7095F9A53B2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B1548FA-1ACB-4B46-B05B-1D807ABB44D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0"/>
            <a:ext cx="1943100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0"/>
            <a:ext cx="5676900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A8B9E59-B80B-46CC-9F1A-2770641FD533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C1CB7F-CC09-4AD5-9AF0-14F4D7971AC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5AF92B-5ACA-4669-9AC5-AD6AD1A35D71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4209E5-9704-4D01-8434-145C41EDBEC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>
  <p:cSld name="1_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1425"/>
          <p:cNvSpPr>
            <a:spLocks noChangeArrowheads="1"/>
          </p:cNvSpPr>
          <p:nvPr/>
        </p:nvSpPr>
        <p:spPr bwMode="auto">
          <a:xfrm>
            <a:off x="0" y="0"/>
            <a:ext cx="9144000" cy="2506663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grpSp>
        <p:nvGrpSpPr>
          <p:cNvPr id="2" name="Group 1426"/>
          <p:cNvGrpSpPr>
            <a:grpSpLocks/>
          </p:cNvGrpSpPr>
          <p:nvPr/>
        </p:nvGrpSpPr>
        <p:grpSpPr bwMode="auto">
          <a:xfrm>
            <a:off x="384175" y="385763"/>
            <a:ext cx="2989263" cy="412750"/>
            <a:chOff x="257" y="242"/>
            <a:chExt cx="1674" cy="231"/>
          </a:xfrm>
        </p:grpSpPr>
        <p:sp>
          <p:nvSpPr>
            <p:cNvPr id="5" name="Freeform 1427"/>
            <p:cNvSpPr>
              <a:spLocks/>
            </p:cNvSpPr>
            <p:nvPr userDrawn="1"/>
          </p:nvSpPr>
          <p:spPr bwMode="auto">
            <a:xfrm>
              <a:off x="938" y="246"/>
              <a:ext cx="10" cy="219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106"/>
                </a:cxn>
                <a:cxn ang="0">
                  <a:pos x="2" y="109"/>
                </a:cxn>
                <a:cxn ang="0">
                  <a:pos x="5" y="106"/>
                </a:cxn>
                <a:cxn ang="0">
                  <a:pos x="5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5" h="109">
                  <a:moveTo>
                    <a:pt x="0" y="2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8"/>
                    <a:pt x="1" y="109"/>
                    <a:pt x="2" y="109"/>
                  </a:cubicBezTo>
                  <a:cubicBezTo>
                    <a:pt x="4" y="109"/>
                    <a:pt x="5" y="108"/>
                    <a:pt x="5" y="106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1"/>
                    <a:pt x="4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" name="Rectangle 1428"/>
            <p:cNvSpPr>
              <a:spLocks noChangeArrowheads="1"/>
            </p:cNvSpPr>
            <p:nvPr userDrawn="1"/>
          </p:nvSpPr>
          <p:spPr bwMode="auto">
            <a:xfrm>
              <a:off x="492" y="248"/>
              <a:ext cx="68" cy="211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" name="Freeform 1429"/>
            <p:cNvSpPr>
              <a:spLocks/>
            </p:cNvSpPr>
            <p:nvPr userDrawn="1"/>
          </p:nvSpPr>
          <p:spPr bwMode="auto">
            <a:xfrm>
              <a:off x="582" y="248"/>
              <a:ext cx="148" cy="2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50" y="0"/>
                </a:cxn>
                <a:cxn ang="0">
                  <a:pos x="150" y="52"/>
                </a:cxn>
                <a:cxn ang="0">
                  <a:pos x="66" y="52"/>
                </a:cxn>
                <a:cxn ang="0">
                  <a:pos x="66" y="86"/>
                </a:cxn>
                <a:cxn ang="0">
                  <a:pos x="140" y="86"/>
                </a:cxn>
                <a:cxn ang="0">
                  <a:pos x="140" y="139"/>
                </a:cxn>
                <a:cxn ang="0">
                  <a:pos x="66" y="139"/>
                </a:cxn>
                <a:cxn ang="0">
                  <a:pos x="66" y="213"/>
                </a:cxn>
                <a:cxn ang="0">
                  <a:pos x="0" y="213"/>
                </a:cxn>
                <a:cxn ang="0">
                  <a:pos x="0" y="0"/>
                </a:cxn>
              </a:cxnLst>
              <a:rect l="0" t="0" r="r" b="b"/>
              <a:pathLst>
                <a:path w="150" h="213">
                  <a:moveTo>
                    <a:pt x="0" y="0"/>
                  </a:moveTo>
                  <a:lnTo>
                    <a:pt x="150" y="0"/>
                  </a:lnTo>
                  <a:lnTo>
                    <a:pt x="150" y="52"/>
                  </a:lnTo>
                  <a:lnTo>
                    <a:pt x="66" y="52"/>
                  </a:lnTo>
                  <a:lnTo>
                    <a:pt x="66" y="86"/>
                  </a:lnTo>
                  <a:lnTo>
                    <a:pt x="140" y="86"/>
                  </a:lnTo>
                  <a:lnTo>
                    <a:pt x="140" y="139"/>
                  </a:lnTo>
                  <a:lnTo>
                    <a:pt x="66" y="139"/>
                  </a:lnTo>
                  <a:lnTo>
                    <a:pt x="66" y="213"/>
                  </a:lnTo>
                  <a:lnTo>
                    <a:pt x="0" y="21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" name="Freeform 1430"/>
            <p:cNvSpPr>
              <a:spLocks/>
            </p:cNvSpPr>
            <p:nvPr userDrawn="1"/>
          </p:nvSpPr>
          <p:spPr bwMode="auto">
            <a:xfrm>
              <a:off x="740" y="244"/>
              <a:ext cx="152" cy="221"/>
            </a:xfrm>
            <a:custGeom>
              <a:avLst/>
              <a:gdLst/>
              <a:ahLst/>
              <a:cxnLst>
                <a:cxn ang="0">
                  <a:pos x="76" y="106"/>
                </a:cxn>
                <a:cxn ang="0">
                  <a:pos x="52" y="110"/>
                </a:cxn>
                <a:cxn ang="0">
                  <a:pos x="0" y="54"/>
                </a:cxn>
                <a:cxn ang="0">
                  <a:pos x="52" y="0"/>
                </a:cxn>
                <a:cxn ang="0">
                  <a:pos x="76" y="4"/>
                </a:cxn>
                <a:cxn ang="0">
                  <a:pos x="76" y="32"/>
                </a:cxn>
                <a:cxn ang="0">
                  <a:pos x="59" y="28"/>
                </a:cxn>
                <a:cxn ang="0">
                  <a:pos x="34" y="54"/>
                </a:cxn>
                <a:cxn ang="0">
                  <a:pos x="58" y="82"/>
                </a:cxn>
                <a:cxn ang="0">
                  <a:pos x="76" y="78"/>
                </a:cxn>
                <a:cxn ang="0">
                  <a:pos x="76" y="106"/>
                </a:cxn>
              </a:cxnLst>
              <a:rect l="0" t="0" r="r" b="b"/>
              <a:pathLst>
                <a:path w="76" h="110">
                  <a:moveTo>
                    <a:pt x="76" y="106"/>
                  </a:moveTo>
                  <a:cubicBezTo>
                    <a:pt x="70" y="108"/>
                    <a:pt x="61" y="110"/>
                    <a:pt x="52" y="110"/>
                  </a:cubicBezTo>
                  <a:cubicBezTo>
                    <a:pt x="23" y="110"/>
                    <a:pt x="0" y="91"/>
                    <a:pt x="0" y="54"/>
                  </a:cubicBezTo>
                  <a:cubicBezTo>
                    <a:pt x="0" y="18"/>
                    <a:pt x="24" y="0"/>
                    <a:pt x="52" y="0"/>
                  </a:cubicBezTo>
                  <a:cubicBezTo>
                    <a:pt x="61" y="0"/>
                    <a:pt x="67" y="2"/>
                    <a:pt x="76" y="4"/>
                  </a:cubicBezTo>
                  <a:cubicBezTo>
                    <a:pt x="76" y="32"/>
                    <a:pt x="76" y="32"/>
                    <a:pt x="76" y="32"/>
                  </a:cubicBezTo>
                  <a:cubicBezTo>
                    <a:pt x="70" y="29"/>
                    <a:pt x="65" y="28"/>
                    <a:pt x="59" y="28"/>
                  </a:cubicBezTo>
                  <a:cubicBezTo>
                    <a:pt x="45" y="28"/>
                    <a:pt x="34" y="37"/>
                    <a:pt x="34" y="54"/>
                  </a:cubicBezTo>
                  <a:cubicBezTo>
                    <a:pt x="34" y="72"/>
                    <a:pt x="44" y="82"/>
                    <a:pt x="58" y="82"/>
                  </a:cubicBezTo>
                  <a:cubicBezTo>
                    <a:pt x="64" y="82"/>
                    <a:pt x="70" y="80"/>
                    <a:pt x="76" y="78"/>
                  </a:cubicBezTo>
                  <a:lnTo>
                    <a:pt x="76" y="106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" name="Rectangle 1431"/>
            <p:cNvSpPr>
              <a:spLocks noChangeArrowheads="1"/>
            </p:cNvSpPr>
            <p:nvPr userDrawn="1"/>
          </p:nvSpPr>
          <p:spPr bwMode="auto">
            <a:xfrm>
              <a:off x="994" y="246"/>
              <a:ext cx="16" cy="64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" name="Freeform 1432"/>
            <p:cNvSpPr>
              <a:spLocks/>
            </p:cNvSpPr>
            <p:nvPr userDrawn="1"/>
          </p:nvSpPr>
          <p:spPr bwMode="auto">
            <a:xfrm>
              <a:off x="1022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" name="Freeform 1433"/>
            <p:cNvSpPr>
              <a:spLocks/>
            </p:cNvSpPr>
            <p:nvPr userDrawn="1"/>
          </p:nvSpPr>
          <p:spPr bwMode="auto">
            <a:xfrm>
              <a:off x="107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4" y="7"/>
                </a:cxn>
                <a:cxn ang="0">
                  <a:pos x="4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8" y="7"/>
                </a:cxn>
                <a:cxn ang="0">
                  <a:pos x="18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8" y="26"/>
                </a:cxn>
                <a:cxn ang="0">
                  <a:pos x="19" y="31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4" y="7"/>
                    <a:pt x="4" y="7"/>
                    <a:pt x="4" y="7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8" y="7"/>
                    <a:pt x="18" y="7"/>
                    <a:pt x="18" y="7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3" y="26"/>
                    <a:pt x="16" y="26"/>
                  </a:cubicBezTo>
                  <a:cubicBezTo>
                    <a:pt x="17" y="26"/>
                    <a:pt x="18" y="26"/>
                    <a:pt x="18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" name="Freeform 1434"/>
            <p:cNvSpPr>
              <a:spLocks noEditPoints="1"/>
            </p:cNvSpPr>
            <p:nvPr userDrawn="1"/>
          </p:nvSpPr>
          <p:spPr bwMode="auto">
            <a:xfrm>
              <a:off x="1118" y="262"/>
              <a:ext cx="52" cy="50"/>
            </a:xfrm>
            <a:custGeom>
              <a:avLst/>
              <a:gdLst/>
              <a:ahLst/>
              <a:cxnLst>
                <a:cxn ang="0">
                  <a:pos x="9" y="15"/>
                </a:cxn>
                <a:cxn ang="0">
                  <a:pos x="16" y="19"/>
                </a:cxn>
                <a:cxn ang="0">
                  <a:pos x="23" y="17"/>
                </a:cxn>
                <a:cxn ang="0">
                  <a:pos x="23" y="23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13" y="0"/>
                </a:cxn>
                <a:cxn ang="0">
                  <a:pos x="25" y="13"/>
                </a:cxn>
                <a:cxn ang="0">
                  <a:pos x="25" y="15"/>
                </a:cxn>
                <a:cxn ang="0">
                  <a:pos x="9" y="15"/>
                </a:cxn>
                <a:cxn ang="0">
                  <a:pos x="18" y="10"/>
                </a:cxn>
                <a:cxn ang="0">
                  <a:pos x="13" y="5"/>
                </a:cxn>
                <a:cxn ang="0">
                  <a:pos x="9" y="10"/>
                </a:cxn>
                <a:cxn ang="0">
                  <a:pos x="18" y="10"/>
                </a:cxn>
              </a:cxnLst>
              <a:rect l="0" t="0" r="r" b="b"/>
              <a:pathLst>
                <a:path w="25" h="25">
                  <a:moveTo>
                    <a:pt x="9" y="15"/>
                  </a:moveTo>
                  <a:cubicBezTo>
                    <a:pt x="9" y="18"/>
                    <a:pt x="12" y="19"/>
                    <a:pt x="16" y="19"/>
                  </a:cubicBezTo>
                  <a:cubicBezTo>
                    <a:pt x="18" y="19"/>
                    <a:pt x="20" y="19"/>
                    <a:pt x="23" y="17"/>
                  </a:cubicBezTo>
                  <a:cubicBezTo>
                    <a:pt x="23" y="23"/>
                    <a:pt x="23" y="23"/>
                    <a:pt x="23" y="23"/>
                  </a:cubicBezTo>
                  <a:cubicBezTo>
                    <a:pt x="20" y="24"/>
                    <a:pt x="17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ubicBezTo>
                    <a:pt x="0" y="4"/>
                    <a:pt x="6" y="0"/>
                    <a:pt x="13" y="0"/>
                  </a:cubicBezTo>
                  <a:cubicBezTo>
                    <a:pt x="22" y="0"/>
                    <a:pt x="25" y="6"/>
                    <a:pt x="25" y="13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9" y="15"/>
                  </a:lnTo>
                  <a:close/>
                  <a:moveTo>
                    <a:pt x="18" y="10"/>
                  </a:moveTo>
                  <a:cubicBezTo>
                    <a:pt x="18" y="7"/>
                    <a:pt x="16" y="5"/>
                    <a:pt x="13" y="5"/>
                  </a:cubicBezTo>
                  <a:cubicBezTo>
                    <a:pt x="10" y="5"/>
                    <a:pt x="9" y="7"/>
                    <a:pt x="9" y="10"/>
                  </a:cubicBezTo>
                  <a:lnTo>
                    <a:pt x="18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" name="Freeform 1435"/>
            <p:cNvSpPr>
              <a:spLocks/>
            </p:cNvSpPr>
            <p:nvPr userDrawn="1"/>
          </p:nvSpPr>
          <p:spPr bwMode="auto">
            <a:xfrm>
              <a:off x="1176" y="262"/>
              <a:ext cx="34" cy="48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4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" name="Freeform 1436"/>
            <p:cNvSpPr>
              <a:spLocks/>
            </p:cNvSpPr>
            <p:nvPr userDrawn="1"/>
          </p:nvSpPr>
          <p:spPr bwMode="auto">
            <a:xfrm>
              <a:off x="1218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" name="Freeform 1437"/>
            <p:cNvSpPr>
              <a:spLocks noEditPoints="1"/>
            </p:cNvSpPr>
            <p:nvPr userDrawn="1"/>
          </p:nvSpPr>
          <p:spPr bwMode="auto">
            <a:xfrm>
              <a:off x="1274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1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8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1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1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" name="Freeform 1438"/>
            <p:cNvSpPr>
              <a:spLocks/>
            </p:cNvSpPr>
            <p:nvPr userDrawn="1"/>
          </p:nvSpPr>
          <p:spPr bwMode="auto">
            <a:xfrm>
              <a:off x="1328" y="248"/>
              <a:ext cx="36" cy="64"/>
            </a:xfrm>
            <a:custGeom>
              <a:avLst/>
              <a:gdLst/>
              <a:ahLst/>
              <a:cxnLst>
                <a:cxn ang="0">
                  <a:pos x="0" y="7"/>
                </a:cxn>
                <a:cxn ang="0">
                  <a:pos x="5" y="7"/>
                </a:cxn>
                <a:cxn ang="0">
                  <a:pos x="5" y="2"/>
                </a:cxn>
                <a:cxn ang="0">
                  <a:pos x="13" y="0"/>
                </a:cxn>
                <a:cxn ang="0">
                  <a:pos x="13" y="7"/>
                </a:cxn>
                <a:cxn ang="0">
                  <a:pos x="19" y="7"/>
                </a:cxn>
                <a:cxn ang="0">
                  <a:pos x="19" y="13"/>
                </a:cxn>
                <a:cxn ang="0">
                  <a:pos x="13" y="13"/>
                </a:cxn>
                <a:cxn ang="0">
                  <a:pos x="13" y="22"/>
                </a:cxn>
                <a:cxn ang="0">
                  <a:pos x="16" y="26"/>
                </a:cxn>
                <a:cxn ang="0">
                  <a:pos x="19" y="26"/>
                </a:cxn>
                <a:cxn ang="0">
                  <a:pos x="19" y="31"/>
                </a:cxn>
                <a:cxn ang="0">
                  <a:pos x="14" y="32"/>
                </a:cxn>
                <a:cxn ang="0">
                  <a:pos x="5" y="23"/>
                </a:cxn>
                <a:cxn ang="0">
                  <a:pos x="5" y="13"/>
                </a:cxn>
                <a:cxn ang="0">
                  <a:pos x="0" y="13"/>
                </a:cxn>
                <a:cxn ang="0">
                  <a:pos x="0" y="7"/>
                </a:cxn>
              </a:cxnLst>
              <a:rect l="0" t="0" r="r" b="b"/>
              <a:pathLst>
                <a:path w="19" h="32">
                  <a:moveTo>
                    <a:pt x="0" y="7"/>
                  </a:moveTo>
                  <a:cubicBezTo>
                    <a:pt x="5" y="7"/>
                    <a:pt x="5" y="7"/>
                    <a:pt x="5" y="7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13" y="0"/>
                    <a:pt x="13" y="0"/>
                    <a:pt x="13" y="0"/>
                  </a:cubicBezTo>
                  <a:cubicBezTo>
                    <a:pt x="13" y="7"/>
                    <a:pt x="13" y="7"/>
                    <a:pt x="13" y="7"/>
                  </a:cubicBezTo>
                  <a:cubicBezTo>
                    <a:pt x="19" y="7"/>
                    <a:pt x="19" y="7"/>
                    <a:pt x="19" y="7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3" y="13"/>
                    <a:pt x="13" y="13"/>
                    <a:pt x="13" y="1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5"/>
                    <a:pt x="14" y="26"/>
                    <a:pt x="16" y="26"/>
                  </a:cubicBezTo>
                  <a:cubicBezTo>
                    <a:pt x="17" y="26"/>
                    <a:pt x="18" y="26"/>
                    <a:pt x="19" y="26"/>
                  </a:cubicBezTo>
                  <a:cubicBezTo>
                    <a:pt x="19" y="31"/>
                    <a:pt x="19" y="31"/>
                    <a:pt x="19" y="31"/>
                  </a:cubicBezTo>
                  <a:cubicBezTo>
                    <a:pt x="17" y="31"/>
                    <a:pt x="16" y="32"/>
                    <a:pt x="14" y="32"/>
                  </a:cubicBezTo>
                  <a:cubicBezTo>
                    <a:pt x="6" y="32"/>
                    <a:pt x="5" y="29"/>
                    <a:pt x="5" y="23"/>
                  </a:cubicBezTo>
                  <a:cubicBezTo>
                    <a:pt x="5" y="13"/>
                    <a:pt x="5" y="13"/>
                    <a:pt x="5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" name="Freeform 1439"/>
            <p:cNvSpPr>
              <a:spLocks noEditPoints="1"/>
            </p:cNvSpPr>
            <p:nvPr userDrawn="1"/>
          </p:nvSpPr>
          <p:spPr bwMode="auto">
            <a:xfrm>
              <a:off x="1374" y="244"/>
              <a:ext cx="16" cy="68"/>
            </a:xfrm>
            <a:custGeom>
              <a:avLst/>
              <a:gdLst/>
              <a:ahLst/>
              <a:cxnLst>
                <a:cxn ang="0">
                  <a:pos x="16" y="12"/>
                </a:cxn>
                <a:cxn ang="0">
                  <a:pos x="0" y="12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2"/>
                </a:cxn>
                <a:cxn ang="0">
                  <a:pos x="0" y="18"/>
                </a:cxn>
                <a:cxn ang="0">
                  <a:pos x="16" y="18"/>
                </a:cxn>
                <a:cxn ang="0">
                  <a:pos x="16" y="66"/>
                </a:cxn>
                <a:cxn ang="0">
                  <a:pos x="0" y="66"/>
                </a:cxn>
                <a:cxn ang="0">
                  <a:pos x="0" y="18"/>
                </a:cxn>
              </a:cxnLst>
              <a:rect l="0" t="0" r="r" b="b"/>
              <a:pathLst>
                <a:path w="16" h="66">
                  <a:moveTo>
                    <a:pt x="16" y="12"/>
                  </a:moveTo>
                  <a:lnTo>
                    <a:pt x="0" y="12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2"/>
                  </a:lnTo>
                  <a:close/>
                  <a:moveTo>
                    <a:pt x="0" y="18"/>
                  </a:moveTo>
                  <a:lnTo>
                    <a:pt x="16" y="18"/>
                  </a:lnTo>
                  <a:lnTo>
                    <a:pt x="16" y="66"/>
                  </a:lnTo>
                  <a:lnTo>
                    <a:pt x="0" y="66"/>
                  </a:lnTo>
                  <a:lnTo>
                    <a:pt x="0" y="1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" name="Freeform 1440"/>
            <p:cNvSpPr>
              <a:spLocks noEditPoints="1"/>
            </p:cNvSpPr>
            <p:nvPr userDrawn="1"/>
          </p:nvSpPr>
          <p:spPr bwMode="auto">
            <a:xfrm>
              <a:off x="1398" y="262"/>
              <a:ext cx="60" cy="50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14" y="0"/>
                </a:cxn>
                <a:cxn ang="0">
                  <a:pos x="28" y="12"/>
                </a:cxn>
                <a:cxn ang="0">
                  <a:pos x="14" y="25"/>
                </a:cxn>
                <a:cxn ang="0">
                  <a:pos x="0" y="12"/>
                </a:cxn>
                <a:cxn ang="0">
                  <a:pos x="20" y="12"/>
                </a:cxn>
                <a:cxn ang="0">
                  <a:pos x="14" y="6"/>
                </a:cxn>
                <a:cxn ang="0">
                  <a:pos x="9" y="12"/>
                </a:cxn>
                <a:cxn ang="0">
                  <a:pos x="14" y="19"/>
                </a:cxn>
                <a:cxn ang="0">
                  <a:pos x="20" y="12"/>
                </a:cxn>
              </a:cxnLst>
              <a:rect l="0" t="0" r="r" b="b"/>
              <a:pathLst>
                <a:path w="28" h="25">
                  <a:moveTo>
                    <a:pt x="0" y="12"/>
                  </a:moveTo>
                  <a:cubicBezTo>
                    <a:pt x="0" y="4"/>
                    <a:pt x="6" y="0"/>
                    <a:pt x="14" y="0"/>
                  </a:cubicBezTo>
                  <a:cubicBezTo>
                    <a:pt x="22" y="0"/>
                    <a:pt x="28" y="4"/>
                    <a:pt x="28" y="12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2"/>
                  </a:cubicBezTo>
                  <a:close/>
                  <a:moveTo>
                    <a:pt x="20" y="12"/>
                  </a:moveTo>
                  <a:cubicBezTo>
                    <a:pt x="20" y="9"/>
                    <a:pt x="18" y="6"/>
                    <a:pt x="14" y="6"/>
                  </a:cubicBezTo>
                  <a:cubicBezTo>
                    <a:pt x="11" y="6"/>
                    <a:pt x="9" y="9"/>
                    <a:pt x="9" y="12"/>
                  </a:cubicBezTo>
                  <a:cubicBezTo>
                    <a:pt x="9" y="16"/>
                    <a:pt x="11" y="19"/>
                    <a:pt x="14" y="19"/>
                  </a:cubicBezTo>
                  <a:cubicBezTo>
                    <a:pt x="18" y="19"/>
                    <a:pt x="20" y="16"/>
                    <a:pt x="20" y="1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" name="Freeform 1441"/>
            <p:cNvSpPr>
              <a:spLocks/>
            </p:cNvSpPr>
            <p:nvPr userDrawn="1"/>
          </p:nvSpPr>
          <p:spPr bwMode="auto">
            <a:xfrm>
              <a:off x="1463" y="262"/>
              <a:ext cx="50" cy="4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7" y="0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4"/>
                </a:cxn>
                <a:cxn ang="0">
                  <a:pos x="0" y="24"/>
                </a:cxn>
                <a:cxn ang="0">
                  <a:pos x="0" y="0"/>
                </a:cxn>
              </a:cxnLst>
              <a:rect l="0" t="0" r="r" b="b"/>
              <a:pathLst>
                <a:path w="25" h="24">
                  <a:moveTo>
                    <a:pt x="0" y="0"/>
                  </a:moveTo>
                  <a:cubicBezTo>
                    <a:pt x="7" y="0"/>
                    <a:pt x="7" y="0"/>
                    <a:pt x="7" y="0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1"/>
                    <a:pt x="12" y="0"/>
                    <a:pt x="16" y="0"/>
                  </a:cubicBezTo>
                  <a:cubicBezTo>
                    <a:pt x="22" y="0"/>
                    <a:pt x="25" y="4"/>
                    <a:pt x="25" y="9"/>
                  </a:cubicBezTo>
                  <a:cubicBezTo>
                    <a:pt x="25" y="24"/>
                    <a:pt x="25" y="24"/>
                    <a:pt x="25" y="24"/>
                  </a:cubicBezTo>
                  <a:cubicBezTo>
                    <a:pt x="17" y="24"/>
                    <a:pt x="17" y="24"/>
                    <a:pt x="17" y="24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8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4"/>
                    <a:pt x="8" y="24"/>
                    <a:pt x="8" y="24"/>
                  </a:cubicBezTo>
                  <a:cubicBezTo>
                    <a:pt x="0" y="24"/>
                    <a:pt x="0" y="24"/>
                    <a:pt x="0" y="24"/>
                  </a:cubicBez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" name="Freeform 1442"/>
            <p:cNvSpPr>
              <a:spLocks noEditPoints="1"/>
            </p:cNvSpPr>
            <p:nvPr userDrawn="1"/>
          </p:nvSpPr>
          <p:spPr bwMode="auto">
            <a:xfrm>
              <a:off x="1519" y="262"/>
              <a:ext cx="50" cy="50"/>
            </a:xfrm>
            <a:custGeom>
              <a:avLst/>
              <a:gdLst/>
              <a:ahLst/>
              <a:cxnLst>
                <a:cxn ang="0">
                  <a:pos x="17" y="24"/>
                </a:cxn>
                <a:cxn ang="0">
                  <a:pos x="17" y="20"/>
                </a:cxn>
                <a:cxn ang="0">
                  <a:pos x="17" y="20"/>
                </a:cxn>
                <a:cxn ang="0">
                  <a:pos x="9" y="25"/>
                </a:cxn>
                <a:cxn ang="0">
                  <a:pos x="0" y="17"/>
                </a:cxn>
                <a:cxn ang="0">
                  <a:pos x="13" y="9"/>
                </a:cxn>
                <a:cxn ang="0">
                  <a:pos x="17" y="9"/>
                </a:cxn>
                <a:cxn ang="0">
                  <a:pos x="11" y="5"/>
                </a:cxn>
                <a:cxn ang="0">
                  <a:pos x="4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5" y="24"/>
                </a:cxn>
                <a:cxn ang="0">
                  <a:pos x="17" y="24"/>
                </a:cxn>
                <a:cxn ang="0">
                  <a:pos x="12" y="19"/>
                </a:cxn>
                <a:cxn ang="0">
                  <a:pos x="17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2" y="19"/>
                </a:cxn>
              </a:cxnLst>
              <a:rect l="0" t="0" r="r" b="b"/>
              <a:pathLst>
                <a:path w="25" h="25">
                  <a:moveTo>
                    <a:pt x="17" y="24"/>
                  </a:moveTo>
                  <a:cubicBezTo>
                    <a:pt x="17" y="23"/>
                    <a:pt x="17" y="22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5" y="23"/>
                    <a:pt x="13" y="25"/>
                    <a:pt x="9" y="25"/>
                  </a:cubicBezTo>
                  <a:cubicBezTo>
                    <a:pt x="5" y="25"/>
                    <a:pt x="0" y="22"/>
                    <a:pt x="0" y="17"/>
                  </a:cubicBezTo>
                  <a:cubicBezTo>
                    <a:pt x="0" y="10"/>
                    <a:pt x="8" y="9"/>
                    <a:pt x="13" y="9"/>
                  </a:cubicBezTo>
                  <a:cubicBezTo>
                    <a:pt x="14" y="9"/>
                    <a:pt x="16" y="9"/>
                    <a:pt x="17" y="9"/>
                  </a:cubicBezTo>
                  <a:cubicBezTo>
                    <a:pt x="17" y="6"/>
                    <a:pt x="14" y="5"/>
                    <a:pt x="11" y="5"/>
                  </a:cubicBezTo>
                  <a:cubicBezTo>
                    <a:pt x="9" y="5"/>
                    <a:pt x="6" y="6"/>
                    <a:pt x="4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0"/>
                    <a:pt x="9" y="0"/>
                    <a:pt x="13" y="0"/>
                  </a:cubicBezTo>
                  <a:cubicBezTo>
                    <a:pt x="19" y="0"/>
                    <a:pt x="24" y="2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0"/>
                    <a:pt x="24" y="22"/>
                    <a:pt x="25" y="24"/>
                  </a:cubicBezTo>
                  <a:lnTo>
                    <a:pt x="17" y="24"/>
                  </a:lnTo>
                  <a:close/>
                  <a:moveTo>
                    <a:pt x="12" y="19"/>
                  </a:moveTo>
                  <a:cubicBezTo>
                    <a:pt x="15" y="19"/>
                    <a:pt x="17" y="16"/>
                    <a:pt x="17" y="14"/>
                  </a:cubicBezTo>
                  <a:cubicBezTo>
                    <a:pt x="16" y="14"/>
                    <a:pt x="14" y="14"/>
                    <a:pt x="13" y="14"/>
                  </a:cubicBezTo>
                  <a:cubicBezTo>
                    <a:pt x="10" y="14"/>
                    <a:pt x="8" y="14"/>
                    <a:pt x="8" y="17"/>
                  </a:cubicBezTo>
                  <a:cubicBezTo>
                    <a:pt x="8" y="18"/>
                    <a:pt x="10" y="19"/>
                    <a:pt x="12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" name="Rectangle 1443"/>
            <p:cNvSpPr>
              <a:spLocks noChangeArrowheads="1"/>
            </p:cNvSpPr>
            <p:nvPr userDrawn="1"/>
          </p:nvSpPr>
          <p:spPr bwMode="auto">
            <a:xfrm>
              <a:off x="1579" y="242"/>
              <a:ext cx="16" cy="68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" name="Freeform 1444"/>
            <p:cNvSpPr>
              <a:spLocks/>
            </p:cNvSpPr>
            <p:nvPr userDrawn="1"/>
          </p:nvSpPr>
          <p:spPr bwMode="auto">
            <a:xfrm>
              <a:off x="994" y="334"/>
              <a:ext cx="42" cy="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42" y="0"/>
                </a:cxn>
                <a:cxn ang="0">
                  <a:pos x="42" y="13"/>
                </a:cxn>
                <a:cxn ang="0">
                  <a:pos x="16" y="13"/>
                </a:cxn>
                <a:cxn ang="0">
                  <a:pos x="16" y="27"/>
                </a:cxn>
                <a:cxn ang="0">
                  <a:pos x="42" y="27"/>
                </a:cxn>
                <a:cxn ang="0">
                  <a:pos x="42" y="39"/>
                </a:cxn>
                <a:cxn ang="0">
                  <a:pos x="16" y="39"/>
                </a:cxn>
                <a:cxn ang="0">
                  <a:pos x="16" y="65"/>
                </a:cxn>
                <a:cxn ang="0">
                  <a:pos x="0" y="65"/>
                </a:cxn>
                <a:cxn ang="0">
                  <a:pos x="0" y="0"/>
                </a:cxn>
              </a:cxnLst>
              <a:rect l="0" t="0" r="r" b="b"/>
              <a:pathLst>
                <a:path w="42" h="65">
                  <a:moveTo>
                    <a:pt x="0" y="0"/>
                  </a:moveTo>
                  <a:lnTo>
                    <a:pt x="42" y="0"/>
                  </a:lnTo>
                  <a:lnTo>
                    <a:pt x="42" y="13"/>
                  </a:lnTo>
                  <a:lnTo>
                    <a:pt x="16" y="13"/>
                  </a:lnTo>
                  <a:lnTo>
                    <a:pt x="16" y="27"/>
                  </a:lnTo>
                  <a:lnTo>
                    <a:pt x="42" y="27"/>
                  </a:lnTo>
                  <a:lnTo>
                    <a:pt x="42" y="39"/>
                  </a:lnTo>
                  <a:lnTo>
                    <a:pt x="16" y="39"/>
                  </a:lnTo>
                  <a:lnTo>
                    <a:pt x="16" y="65"/>
                  </a:lnTo>
                  <a:lnTo>
                    <a:pt x="0" y="6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" name="Freeform 1445"/>
            <p:cNvSpPr>
              <a:spLocks noEditPoints="1"/>
            </p:cNvSpPr>
            <p:nvPr userDrawn="1"/>
          </p:nvSpPr>
          <p:spPr bwMode="auto">
            <a:xfrm>
              <a:off x="1046" y="330"/>
              <a:ext cx="16" cy="69"/>
            </a:xfrm>
            <a:custGeom>
              <a:avLst/>
              <a:gdLst/>
              <a:ahLst/>
              <a:cxnLst>
                <a:cxn ang="0">
                  <a:pos x="16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6" y="0"/>
                </a:cxn>
                <a:cxn ang="0">
                  <a:pos x="16" y="13"/>
                </a:cxn>
                <a:cxn ang="0">
                  <a:pos x="0" y="21"/>
                </a:cxn>
                <a:cxn ang="0">
                  <a:pos x="16" y="21"/>
                </a:cxn>
                <a:cxn ang="0">
                  <a:pos x="16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6" h="69">
                  <a:moveTo>
                    <a:pt x="16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6" y="0"/>
                  </a:lnTo>
                  <a:lnTo>
                    <a:pt x="16" y="13"/>
                  </a:lnTo>
                  <a:close/>
                  <a:moveTo>
                    <a:pt x="0" y="21"/>
                  </a:moveTo>
                  <a:lnTo>
                    <a:pt x="16" y="21"/>
                  </a:lnTo>
                  <a:lnTo>
                    <a:pt x="16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" name="Freeform 1446"/>
            <p:cNvSpPr>
              <a:spLocks/>
            </p:cNvSpPr>
            <p:nvPr userDrawn="1"/>
          </p:nvSpPr>
          <p:spPr bwMode="auto">
            <a:xfrm>
              <a:off x="1072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10" y="2"/>
                    <a:pt x="13" y="0"/>
                    <a:pt x="17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9" y="9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" name="Freeform 1447"/>
            <p:cNvSpPr>
              <a:spLocks noEditPoints="1"/>
            </p:cNvSpPr>
            <p:nvPr userDrawn="1"/>
          </p:nvSpPr>
          <p:spPr bwMode="auto">
            <a:xfrm>
              <a:off x="1130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7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7" y="21"/>
                    <a:pt x="17" y="21"/>
                    <a:pt x="17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6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6" name="Freeform 1448"/>
            <p:cNvSpPr>
              <a:spLocks/>
            </p:cNvSpPr>
            <p:nvPr userDrawn="1"/>
          </p:nvSpPr>
          <p:spPr bwMode="auto">
            <a:xfrm>
              <a:off x="1188" y="349"/>
              <a:ext cx="50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7" y="1"/>
                </a:cxn>
                <a:cxn ang="0">
                  <a:pos x="7" y="5"/>
                </a:cxn>
                <a:cxn ang="0">
                  <a:pos x="7" y="5"/>
                </a:cxn>
                <a:cxn ang="0">
                  <a:pos x="16" y="0"/>
                </a:cxn>
                <a:cxn ang="0">
                  <a:pos x="25" y="10"/>
                </a:cxn>
                <a:cxn ang="0">
                  <a:pos x="25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3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5" h="25">
                  <a:moveTo>
                    <a:pt x="0" y="1"/>
                  </a:moveTo>
                  <a:cubicBezTo>
                    <a:pt x="7" y="1"/>
                    <a:pt x="7" y="1"/>
                    <a:pt x="7" y="1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7" y="5"/>
                    <a:pt x="7" y="5"/>
                    <a:pt x="7" y="5"/>
                  </a:cubicBezTo>
                  <a:cubicBezTo>
                    <a:pt x="9" y="2"/>
                    <a:pt x="12" y="0"/>
                    <a:pt x="16" y="0"/>
                  </a:cubicBezTo>
                  <a:cubicBezTo>
                    <a:pt x="23" y="0"/>
                    <a:pt x="25" y="5"/>
                    <a:pt x="25" y="10"/>
                  </a:cubicBezTo>
                  <a:cubicBezTo>
                    <a:pt x="25" y="25"/>
                    <a:pt x="25" y="25"/>
                    <a:pt x="25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5" y="7"/>
                    <a:pt x="13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7" name="Freeform 1449"/>
            <p:cNvSpPr>
              <a:spLocks/>
            </p:cNvSpPr>
            <p:nvPr userDrawn="1"/>
          </p:nvSpPr>
          <p:spPr bwMode="auto">
            <a:xfrm>
              <a:off x="1246" y="349"/>
              <a:ext cx="40" cy="52"/>
            </a:xfrm>
            <a:custGeom>
              <a:avLst/>
              <a:gdLst/>
              <a:ahLst/>
              <a:cxnLst>
                <a:cxn ang="0">
                  <a:pos x="19" y="8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5" y="19"/>
                </a:cxn>
                <a:cxn ang="0">
                  <a:pos x="20" y="18"/>
                </a:cxn>
                <a:cxn ang="0">
                  <a:pos x="20" y="24"/>
                </a:cxn>
                <a:cxn ang="0">
                  <a:pos x="13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0" y="1"/>
                </a:cxn>
                <a:cxn ang="0">
                  <a:pos x="19" y="8"/>
                </a:cxn>
              </a:cxnLst>
              <a:rect l="0" t="0" r="r" b="b"/>
              <a:pathLst>
                <a:path w="20" h="25">
                  <a:moveTo>
                    <a:pt x="19" y="8"/>
                  </a:moveTo>
                  <a:cubicBezTo>
                    <a:pt x="18" y="7"/>
                    <a:pt x="16" y="6"/>
                    <a:pt x="14" y="6"/>
                  </a:cubicBezTo>
                  <a:cubicBezTo>
                    <a:pt x="11" y="6"/>
                    <a:pt x="8" y="9"/>
                    <a:pt x="8" y="13"/>
                  </a:cubicBezTo>
                  <a:cubicBezTo>
                    <a:pt x="8" y="17"/>
                    <a:pt x="11" y="19"/>
                    <a:pt x="15" y="19"/>
                  </a:cubicBezTo>
                  <a:cubicBezTo>
                    <a:pt x="17" y="19"/>
                    <a:pt x="19" y="19"/>
                    <a:pt x="20" y="18"/>
                  </a:cubicBezTo>
                  <a:cubicBezTo>
                    <a:pt x="20" y="24"/>
                    <a:pt x="20" y="24"/>
                    <a:pt x="20" y="24"/>
                  </a:cubicBezTo>
                  <a:cubicBezTo>
                    <a:pt x="18" y="25"/>
                    <a:pt x="16" y="25"/>
                    <a:pt x="13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6" y="0"/>
                    <a:pt x="13" y="0"/>
                  </a:cubicBezTo>
                  <a:cubicBezTo>
                    <a:pt x="16" y="0"/>
                    <a:pt x="18" y="1"/>
                    <a:pt x="20" y="1"/>
                  </a:cubicBezTo>
                  <a:lnTo>
                    <a:pt x="19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8" name="Freeform 1450"/>
            <p:cNvSpPr>
              <a:spLocks noEditPoints="1"/>
            </p:cNvSpPr>
            <p:nvPr userDrawn="1"/>
          </p:nvSpPr>
          <p:spPr bwMode="auto">
            <a:xfrm>
              <a:off x="1290" y="349"/>
              <a:ext cx="50" cy="52"/>
            </a:xfrm>
            <a:custGeom>
              <a:avLst/>
              <a:gdLst/>
              <a:ahLst/>
              <a:cxnLst>
                <a:cxn ang="0">
                  <a:pos x="8" y="15"/>
                </a:cxn>
                <a:cxn ang="0">
                  <a:pos x="15" y="20"/>
                </a:cxn>
                <a:cxn ang="0">
                  <a:pos x="23" y="18"/>
                </a:cxn>
                <a:cxn ang="0">
                  <a:pos x="23" y="24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3" y="0"/>
                </a:cxn>
                <a:cxn ang="0">
                  <a:pos x="25" y="14"/>
                </a:cxn>
                <a:cxn ang="0">
                  <a:pos x="25" y="15"/>
                </a:cxn>
                <a:cxn ang="0">
                  <a:pos x="8" y="15"/>
                </a:cxn>
                <a:cxn ang="0">
                  <a:pos x="17" y="10"/>
                </a:cxn>
                <a:cxn ang="0">
                  <a:pos x="13" y="5"/>
                </a:cxn>
                <a:cxn ang="0">
                  <a:pos x="8" y="10"/>
                </a:cxn>
                <a:cxn ang="0">
                  <a:pos x="17" y="10"/>
                </a:cxn>
              </a:cxnLst>
              <a:rect l="0" t="0" r="r" b="b"/>
              <a:pathLst>
                <a:path w="25" h="25">
                  <a:moveTo>
                    <a:pt x="8" y="15"/>
                  </a:moveTo>
                  <a:cubicBezTo>
                    <a:pt x="9" y="18"/>
                    <a:pt x="11" y="20"/>
                    <a:pt x="15" y="20"/>
                  </a:cubicBezTo>
                  <a:cubicBezTo>
                    <a:pt x="18" y="20"/>
                    <a:pt x="20" y="19"/>
                    <a:pt x="23" y="18"/>
                  </a:cubicBezTo>
                  <a:cubicBezTo>
                    <a:pt x="23" y="24"/>
                    <a:pt x="23" y="24"/>
                    <a:pt x="23" y="24"/>
                  </a:cubicBezTo>
                  <a:cubicBezTo>
                    <a:pt x="20" y="25"/>
                    <a:pt x="17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ubicBezTo>
                    <a:pt x="0" y="5"/>
                    <a:pt x="5" y="0"/>
                    <a:pt x="13" y="0"/>
                  </a:cubicBezTo>
                  <a:cubicBezTo>
                    <a:pt x="22" y="0"/>
                    <a:pt x="25" y="6"/>
                    <a:pt x="25" y="14"/>
                  </a:cubicBezTo>
                  <a:cubicBezTo>
                    <a:pt x="25" y="15"/>
                    <a:pt x="25" y="15"/>
                    <a:pt x="25" y="15"/>
                  </a:cubicBezTo>
                  <a:lnTo>
                    <a:pt x="8" y="15"/>
                  </a:lnTo>
                  <a:close/>
                  <a:moveTo>
                    <a:pt x="17" y="10"/>
                  </a:moveTo>
                  <a:cubicBezTo>
                    <a:pt x="17" y="8"/>
                    <a:pt x="16" y="5"/>
                    <a:pt x="13" y="5"/>
                  </a:cubicBezTo>
                  <a:cubicBezTo>
                    <a:pt x="10" y="5"/>
                    <a:pt x="8" y="8"/>
                    <a:pt x="8" y="10"/>
                  </a:cubicBezTo>
                  <a:lnTo>
                    <a:pt x="17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9" name="Freeform 1451"/>
            <p:cNvSpPr>
              <a:spLocks/>
            </p:cNvSpPr>
            <p:nvPr userDrawn="1"/>
          </p:nvSpPr>
          <p:spPr bwMode="auto">
            <a:xfrm>
              <a:off x="1372" y="332"/>
              <a:ext cx="56" cy="68"/>
            </a:xfrm>
            <a:custGeom>
              <a:avLst/>
              <a:gdLst/>
              <a:ahLst/>
              <a:cxnLst>
                <a:cxn ang="0">
                  <a:pos x="28" y="32"/>
                </a:cxn>
                <a:cxn ang="0">
                  <a:pos x="19" y="33"/>
                </a:cxn>
                <a:cxn ang="0">
                  <a:pos x="0" y="17"/>
                </a:cxn>
                <a:cxn ang="0">
                  <a:pos x="19" y="0"/>
                </a:cxn>
                <a:cxn ang="0">
                  <a:pos x="28" y="2"/>
                </a:cxn>
                <a:cxn ang="0">
                  <a:pos x="27" y="9"/>
                </a:cxn>
                <a:cxn ang="0">
                  <a:pos x="19" y="6"/>
                </a:cxn>
                <a:cxn ang="0">
                  <a:pos x="9" y="17"/>
                </a:cxn>
                <a:cxn ang="0">
                  <a:pos x="20" y="27"/>
                </a:cxn>
                <a:cxn ang="0">
                  <a:pos x="28" y="25"/>
                </a:cxn>
                <a:cxn ang="0">
                  <a:pos x="28" y="32"/>
                </a:cxn>
              </a:cxnLst>
              <a:rect l="0" t="0" r="r" b="b"/>
              <a:pathLst>
                <a:path w="28" h="33">
                  <a:moveTo>
                    <a:pt x="28" y="32"/>
                  </a:moveTo>
                  <a:cubicBezTo>
                    <a:pt x="26" y="32"/>
                    <a:pt x="23" y="33"/>
                    <a:pt x="19" y="33"/>
                  </a:cubicBezTo>
                  <a:cubicBezTo>
                    <a:pt x="10" y="33"/>
                    <a:pt x="0" y="29"/>
                    <a:pt x="0" y="17"/>
                  </a:cubicBezTo>
                  <a:cubicBezTo>
                    <a:pt x="0" y="6"/>
                    <a:pt x="8" y="0"/>
                    <a:pt x="19" y="0"/>
                  </a:cubicBezTo>
                  <a:cubicBezTo>
                    <a:pt x="22" y="0"/>
                    <a:pt x="25" y="1"/>
                    <a:pt x="28" y="2"/>
                  </a:cubicBezTo>
                  <a:cubicBezTo>
                    <a:pt x="27" y="9"/>
                    <a:pt x="27" y="9"/>
                    <a:pt x="27" y="9"/>
                  </a:cubicBezTo>
                  <a:cubicBezTo>
                    <a:pt x="25" y="7"/>
                    <a:pt x="22" y="6"/>
                    <a:pt x="19" y="6"/>
                  </a:cubicBezTo>
                  <a:cubicBezTo>
                    <a:pt x="13" y="6"/>
                    <a:pt x="9" y="11"/>
                    <a:pt x="9" y="17"/>
                  </a:cubicBezTo>
                  <a:cubicBezTo>
                    <a:pt x="9" y="23"/>
                    <a:pt x="13" y="27"/>
                    <a:pt x="20" y="27"/>
                  </a:cubicBezTo>
                  <a:cubicBezTo>
                    <a:pt x="22" y="27"/>
                    <a:pt x="25" y="26"/>
                    <a:pt x="28" y="25"/>
                  </a:cubicBezTo>
                  <a:lnTo>
                    <a:pt x="28" y="3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0" name="Freeform 1452"/>
            <p:cNvSpPr>
              <a:spLocks noEditPoints="1"/>
            </p:cNvSpPr>
            <p:nvPr userDrawn="1"/>
          </p:nvSpPr>
          <p:spPr bwMode="auto">
            <a:xfrm>
              <a:off x="1432" y="349"/>
              <a:ext cx="57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8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1" name="Freeform 1453"/>
            <p:cNvSpPr>
              <a:spLocks/>
            </p:cNvSpPr>
            <p:nvPr userDrawn="1"/>
          </p:nvSpPr>
          <p:spPr bwMode="auto">
            <a:xfrm>
              <a:off x="1495" y="349"/>
              <a:ext cx="34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7" y="0"/>
                </a:cxn>
                <a:cxn ang="0">
                  <a:pos x="17" y="7"/>
                </a:cxn>
              </a:cxnLst>
              <a:rect l="0" t="0" r="r" b="b"/>
              <a:pathLst>
                <a:path w="17" h="25">
                  <a:moveTo>
                    <a:pt x="17" y="7"/>
                  </a:moveTo>
                  <a:cubicBezTo>
                    <a:pt x="16" y="7"/>
                    <a:pt x="15" y="7"/>
                    <a:pt x="14" y="7"/>
                  </a:cubicBezTo>
                  <a:cubicBezTo>
                    <a:pt x="10" y="7"/>
                    <a:pt x="8" y="10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7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2" name="Freeform 1454"/>
            <p:cNvSpPr>
              <a:spLocks noEditPoints="1"/>
            </p:cNvSpPr>
            <p:nvPr userDrawn="1"/>
          </p:nvSpPr>
          <p:spPr bwMode="auto">
            <a:xfrm>
              <a:off x="1535" y="349"/>
              <a:ext cx="52" cy="6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7" y="0"/>
                </a:cxn>
                <a:cxn ang="0">
                  <a:pos x="27" y="12"/>
                </a:cxn>
                <a:cxn ang="0">
                  <a:pos x="16" y="25"/>
                </a:cxn>
                <a:cxn ang="0">
                  <a:pos x="8" y="21"/>
                </a:cxn>
                <a:cxn ang="0">
                  <a:pos x="8" y="21"/>
                </a:cxn>
                <a:cxn ang="0">
                  <a:pos x="8" y="34"/>
                </a:cxn>
                <a:cxn ang="0">
                  <a:pos x="0" y="34"/>
                </a:cxn>
                <a:cxn ang="0">
                  <a:pos x="0" y="1"/>
                </a:cxn>
                <a:cxn ang="0">
                  <a:pos x="13" y="6"/>
                </a:cxn>
                <a:cxn ang="0">
                  <a:pos x="8" y="13"/>
                </a:cxn>
                <a:cxn ang="0">
                  <a:pos x="13" y="19"/>
                </a:cxn>
                <a:cxn ang="0">
                  <a:pos x="18" y="12"/>
                </a:cxn>
                <a:cxn ang="0">
                  <a:pos x="13" y="6"/>
                </a:cxn>
              </a:cxnLst>
              <a:rect l="0" t="0" r="r" b="b"/>
              <a:pathLst>
                <a:path w="27" h="34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7" y="0"/>
                  </a:cubicBezTo>
                  <a:cubicBezTo>
                    <a:pt x="23" y="0"/>
                    <a:pt x="27" y="6"/>
                    <a:pt x="27" y="12"/>
                  </a:cubicBezTo>
                  <a:cubicBezTo>
                    <a:pt x="27" y="19"/>
                    <a:pt x="23" y="25"/>
                    <a:pt x="16" y="25"/>
                  </a:cubicBezTo>
                  <a:cubicBezTo>
                    <a:pt x="13" y="25"/>
                    <a:pt x="10" y="24"/>
                    <a:pt x="8" y="21"/>
                  </a:cubicBezTo>
                  <a:cubicBezTo>
                    <a:pt x="8" y="21"/>
                    <a:pt x="8" y="21"/>
                    <a:pt x="8" y="21"/>
                  </a:cubicBezTo>
                  <a:cubicBezTo>
                    <a:pt x="8" y="34"/>
                    <a:pt x="8" y="34"/>
                    <a:pt x="8" y="34"/>
                  </a:cubicBezTo>
                  <a:cubicBezTo>
                    <a:pt x="0" y="34"/>
                    <a:pt x="0" y="34"/>
                    <a:pt x="0" y="34"/>
                  </a:cubicBezTo>
                  <a:lnTo>
                    <a:pt x="0" y="1"/>
                  </a:lnTo>
                  <a:close/>
                  <a:moveTo>
                    <a:pt x="13" y="6"/>
                  </a:moveTo>
                  <a:cubicBezTo>
                    <a:pt x="10" y="6"/>
                    <a:pt x="8" y="9"/>
                    <a:pt x="8" y="13"/>
                  </a:cubicBezTo>
                  <a:cubicBezTo>
                    <a:pt x="8" y="16"/>
                    <a:pt x="11" y="19"/>
                    <a:pt x="13" y="19"/>
                  </a:cubicBezTo>
                  <a:cubicBezTo>
                    <a:pt x="16" y="19"/>
                    <a:pt x="18" y="16"/>
                    <a:pt x="18" y="12"/>
                  </a:cubicBezTo>
                  <a:cubicBezTo>
                    <a:pt x="18" y="9"/>
                    <a:pt x="17" y="6"/>
                    <a:pt x="13" y="6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3" name="Freeform 1455"/>
            <p:cNvSpPr>
              <a:spLocks noEditPoints="1"/>
            </p:cNvSpPr>
            <p:nvPr userDrawn="1"/>
          </p:nvSpPr>
          <p:spPr bwMode="auto">
            <a:xfrm>
              <a:off x="1593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4" name="Freeform 1456"/>
            <p:cNvSpPr>
              <a:spLocks/>
            </p:cNvSpPr>
            <p:nvPr userDrawn="1"/>
          </p:nvSpPr>
          <p:spPr bwMode="auto">
            <a:xfrm>
              <a:off x="1655" y="349"/>
              <a:ext cx="36" cy="52"/>
            </a:xfrm>
            <a:custGeom>
              <a:avLst/>
              <a:gdLst/>
              <a:ahLst/>
              <a:cxnLst>
                <a:cxn ang="0">
                  <a:pos x="17" y="7"/>
                </a:cxn>
                <a:cxn ang="0">
                  <a:pos x="15" y="7"/>
                </a:cxn>
                <a:cxn ang="0">
                  <a:pos x="9" y="14"/>
                </a:cxn>
                <a:cxn ang="0">
                  <a:pos x="9" y="25"/>
                </a:cxn>
                <a:cxn ang="0">
                  <a:pos x="0" y="25"/>
                </a:cxn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5" y="0"/>
                </a:cxn>
                <a:cxn ang="0">
                  <a:pos x="18" y="0"/>
                </a:cxn>
                <a:cxn ang="0">
                  <a:pos x="17" y="7"/>
                </a:cxn>
              </a:cxnLst>
              <a:rect l="0" t="0" r="r" b="b"/>
              <a:pathLst>
                <a:path w="18" h="25">
                  <a:moveTo>
                    <a:pt x="17" y="7"/>
                  </a:moveTo>
                  <a:cubicBezTo>
                    <a:pt x="16" y="7"/>
                    <a:pt x="16" y="7"/>
                    <a:pt x="15" y="7"/>
                  </a:cubicBezTo>
                  <a:cubicBezTo>
                    <a:pt x="11" y="7"/>
                    <a:pt x="9" y="10"/>
                    <a:pt x="9" y="14"/>
                  </a:cubicBezTo>
                  <a:cubicBezTo>
                    <a:pt x="9" y="25"/>
                    <a:pt x="9" y="25"/>
                    <a:pt x="9" y="25"/>
                  </a:cubicBezTo>
                  <a:cubicBezTo>
                    <a:pt x="0" y="25"/>
                    <a:pt x="0" y="25"/>
                    <a:pt x="0" y="25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1" y="0"/>
                    <a:pt x="15" y="0"/>
                  </a:cubicBezTo>
                  <a:cubicBezTo>
                    <a:pt x="16" y="0"/>
                    <a:pt x="17" y="0"/>
                    <a:pt x="18" y="0"/>
                  </a:cubicBezTo>
                  <a:lnTo>
                    <a:pt x="17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5" name="Freeform 1457"/>
            <p:cNvSpPr>
              <a:spLocks noEditPoints="1"/>
            </p:cNvSpPr>
            <p:nvPr userDrawn="1"/>
          </p:nvSpPr>
          <p:spPr bwMode="auto">
            <a:xfrm>
              <a:off x="1693" y="349"/>
              <a:ext cx="48" cy="52"/>
            </a:xfrm>
            <a:custGeom>
              <a:avLst/>
              <a:gdLst/>
              <a:ahLst/>
              <a:cxnLst>
                <a:cxn ang="0">
                  <a:pos x="17" y="25"/>
                </a:cxn>
                <a:cxn ang="0">
                  <a:pos x="17" y="21"/>
                </a:cxn>
                <a:cxn ang="0">
                  <a:pos x="16" y="21"/>
                </a:cxn>
                <a:cxn ang="0">
                  <a:pos x="9" y="25"/>
                </a:cxn>
                <a:cxn ang="0">
                  <a:pos x="0" y="18"/>
                </a:cxn>
                <a:cxn ang="0">
                  <a:pos x="12" y="9"/>
                </a:cxn>
                <a:cxn ang="0">
                  <a:pos x="16" y="10"/>
                </a:cxn>
                <a:cxn ang="0">
                  <a:pos x="11" y="6"/>
                </a:cxn>
                <a:cxn ang="0">
                  <a:pos x="3" y="7"/>
                </a:cxn>
                <a:cxn ang="0">
                  <a:pos x="3" y="2"/>
                </a:cxn>
                <a:cxn ang="0">
                  <a:pos x="13" y="0"/>
                </a:cxn>
                <a:cxn ang="0">
                  <a:pos x="24" y="10"/>
                </a:cxn>
                <a:cxn ang="0">
                  <a:pos x="24" y="19"/>
                </a:cxn>
                <a:cxn ang="0">
                  <a:pos x="24" y="25"/>
                </a:cxn>
                <a:cxn ang="0">
                  <a:pos x="17" y="25"/>
                </a:cxn>
                <a:cxn ang="0">
                  <a:pos x="11" y="20"/>
                </a:cxn>
                <a:cxn ang="0">
                  <a:pos x="16" y="14"/>
                </a:cxn>
                <a:cxn ang="0">
                  <a:pos x="13" y="14"/>
                </a:cxn>
                <a:cxn ang="0">
                  <a:pos x="8" y="17"/>
                </a:cxn>
                <a:cxn ang="0">
                  <a:pos x="11" y="20"/>
                </a:cxn>
              </a:cxnLst>
              <a:rect l="0" t="0" r="r" b="b"/>
              <a:pathLst>
                <a:path w="24" h="25">
                  <a:moveTo>
                    <a:pt x="17" y="25"/>
                  </a:moveTo>
                  <a:cubicBezTo>
                    <a:pt x="17" y="23"/>
                    <a:pt x="17" y="22"/>
                    <a:pt x="17" y="21"/>
                  </a:cubicBezTo>
                  <a:cubicBezTo>
                    <a:pt x="16" y="21"/>
                    <a:pt x="16" y="21"/>
                    <a:pt x="16" y="21"/>
                  </a:cubicBezTo>
                  <a:cubicBezTo>
                    <a:pt x="15" y="24"/>
                    <a:pt x="12" y="25"/>
                    <a:pt x="9" y="25"/>
                  </a:cubicBezTo>
                  <a:cubicBezTo>
                    <a:pt x="4" y="25"/>
                    <a:pt x="0" y="23"/>
                    <a:pt x="0" y="18"/>
                  </a:cubicBezTo>
                  <a:cubicBezTo>
                    <a:pt x="0" y="10"/>
                    <a:pt x="8" y="9"/>
                    <a:pt x="12" y="9"/>
                  </a:cubicBezTo>
                  <a:cubicBezTo>
                    <a:pt x="14" y="9"/>
                    <a:pt x="15" y="10"/>
                    <a:pt x="16" y="10"/>
                  </a:cubicBezTo>
                  <a:cubicBezTo>
                    <a:pt x="16" y="7"/>
                    <a:pt x="14" y="6"/>
                    <a:pt x="11" y="6"/>
                  </a:cubicBezTo>
                  <a:cubicBezTo>
                    <a:pt x="8" y="6"/>
                    <a:pt x="5" y="6"/>
                    <a:pt x="3" y="7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6" y="1"/>
                    <a:pt x="9" y="0"/>
                    <a:pt x="13" y="0"/>
                  </a:cubicBezTo>
                  <a:cubicBezTo>
                    <a:pt x="19" y="0"/>
                    <a:pt x="24" y="3"/>
                    <a:pt x="24" y="10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4" y="21"/>
                    <a:pt x="24" y="23"/>
                    <a:pt x="24" y="25"/>
                  </a:cubicBezTo>
                  <a:lnTo>
                    <a:pt x="17" y="25"/>
                  </a:lnTo>
                  <a:close/>
                  <a:moveTo>
                    <a:pt x="11" y="20"/>
                  </a:moveTo>
                  <a:cubicBezTo>
                    <a:pt x="14" y="20"/>
                    <a:pt x="16" y="17"/>
                    <a:pt x="16" y="14"/>
                  </a:cubicBezTo>
                  <a:cubicBezTo>
                    <a:pt x="15" y="14"/>
                    <a:pt x="14" y="14"/>
                    <a:pt x="13" y="14"/>
                  </a:cubicBezTo>
                  <a:cubicBezTo>
                    <a:pt x="10" y="14"/>
                    <a:pt x="8" y="15"/>
                    <a:pt x="8" y="17"/>
                  </a:cubicBezTo>
                  <a:cubicBezTo>
                    <a:pt x="8" y="19"/>
                    <a:pt x="9" y="20"/>
                    <a:pt x="11" y="20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6" name="Freeform 1458"/>
            <p:cNvSpPr>
              <a:spLocks/>
            </p:cNvSpPr>
            <p:nvPr userDrawn="1"/>
          </p:nvSpPr>
          <p:spPr bwMode="auto">
            <a:xfrm>
              <a:off x="1747" y="334"/>
              <a:ext cx="38" cy="65"/>
            </a:xfrm>
            <a:custGeom>
              <a:avLst/>
              <a:gdLst/>
              <a:ahLst/>
              <a:cxnLst>
                <a:cxn ang="0">
                  <a:pos x="0" y="8"/>
                </a:cxn>
                <a:cxn ang="0">
                  <a:pos x="4" y="8"/>
                </a:cxn>
                <a:cxn ang="0">
                  <a:pos x="4" y="2"/>
                </a:cxn>
                <a:cxn ang="0">
                  <a:pos x="12" y="0"/>
                </a:cxn>
                <a:cxn ang="0">
                  <a:pos x="12" y="8"/>
                </a:cxn>
                <a:cxn ang="0">
                  <a:pos x="18" y="8"/>
                </a:cxn>
                <a:cxn ang="0">
                  <a:pos x="18" y="13"/>
                </a:cxn>
                <a:cxn ang="0">
                  <a:pos x="12" y="13"/>
                </a:cxn>
                <a:cxn ang="0">
                  <a:pos x="12" y="22"/>
                </a:cxn>
                <a:cxn ang="0">
                  <a:pos x="16" y="27"/>
                </a:cxn>
                <a:cxn ang="0">
                  <a:pos x="18" y="26"/>
                </a:cxn>
                <a:cxn ang="0">
                  <a:pos x="19" y="32"/>
                </a:cxn>
                <a:cxn ang="0">
                  <a:pos x="13" y="32"/>
                </a:cxn>
                <a:cxn ang="0">
                  <a:pos x="4" y="23"/>
                </a:cxn>
                <a:cxn ang="0">
                  <a:pos x="4" y="13"/>
                </a:cxn>
                <a:cxn ang="0">
                  <a:pos x="0" y="13"/>
                </a:cxn>
                <a:cxn ang="0">
                  <a:pos x="0" y="8"/>
                </a:cxn>
              </a:cxnLst>
              <a:rect l="0" t="0" r="r" b="b"/>
              <a:pathLst>
                <a:path w="19" h="32">
                  <a:moveTo>
                    <a:pt x="0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12" y="0"/>
                    <a:pt x="12" y="0"/>
                    <a:pt x="12" y="0"/>
                  </a:cubicBezTo>
                  <a:cubicBezTo>
                    <a:pt x="12" y="8"/>
                    <a:pt x="12" y="8"/>
                    <a:pt x="12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13"/>
                    <a:pt x="18" y="13"/>
                    <a:pt x="18" y="13"/>
                  </a:cubicBezTo>
                  <a:cubicBezTo>
                    <a:pt x="12" y="13"/>
                    <a:pt x="12" y="13"/>
                    <a:pt x="12" y="13"/>
                  </a:cubicBezTo>
                  <a:cubicBezTo>
                    <a:pt x="12" y="22"/>
                    <a:pt x="12" y="22"/>
                    <a:pt x="12" y="22"/>
                  </a:cubicBezTo>
                  <a:cubicBezTo>
                    <a:pt x="12" y="25"/>
                    <a:pt x="13" y="27"/>
                    <a:pt x="16" y="27"/>
                  </a:cubicBezTo>
                  <a:cubicBezTo>
                    <a:pt x="17" y="27"/>
                    <a:pt x="17" y="26"/>
                    <a:pt x="18" y="26"/>
                  </a:cubicBezTo>
                  <a:cubicBezTo>
                    <a:pt x="19" y="32"/>
                    <a:pt x="19" y="32"/>
                    <a:pt x="19" y="32"/>
                  </a:cubicBezTo>
                  <a:cubicBezTo>
                    <a:pt x="17" y="32"/>
                    <a:pt x="15" y="32"/>
                    <a:pt x="13" y="32"/>
                  </a:cubicBezTo>
                  <a:cubicBezTo>
                    <a:pt x="6" y="32"/>
                    <a:pt x="4" y="29"/>
                    <a:pt x="4" y="23"/>
                  </a:cubicBezTo>
                  <a:cubicBezTo>
                    <a:pt x="4" y="13"/>
                    <a:pt x="4" y="13"/>
                    <a:pt x="4" y="13"/>
                  </a:cubicBezTo>
                  <a:cubicBezTo>
                    <a:pt x="0" y="13"/>
                    <a:pt x="0" y="13"/>
                    <a:pt x="0" y="13"/>
                  </a:cubicBezTo>
                  <a:lnTo>
                    <a:pt x="0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7" name="Freeform 1459"/>
            <p:cNvSpPr>
              <a:spLocks noEditPoints="1"/>
            </p:cNvSpPr>
            <p:nvPr userDrawn="1"/>
          </p:nvSpPr>
          <p:spPr bwMode="auto">
            <a:xfrm>
              <a:off x="1791" y="330"/>
              <a:ext cx="18" cy="69"/>
            </a:xfrm>
            <a:custGeom>
              <a:avLst/>
              <a:gdLst/>
              <a:ahLst/>
              <a:cxnLst>
                <a:cxn ang="0">
                  <a:pos x="18" y="13"/>
                </a:cxn>
                <a:cxn ang="0">
                  <a:pos x="0" y="13"/>
                </a:cxn>
                <a:cxn ang="0">
                  <a:pos x="0" y="0"/>
                </a:cxn>
                <a:cxn ang="0">
                  <a:pos x="18" y="0"/>
                </a:cxn>
                <a:cxn ang="0">
                  <a:pos x="18" y="13"/>
                </a:cxn>
                <a:cxn ang="0">
                  <a:pos x="0" y="21"/>
                </a:cxn>
                <a:cxn ang="0">
                  <a:pos x="18" y="21"/>
                </a:cxn>
                <a:cxn ang="0">
                  <a:pos x="18" y="69"/>
                </a:cxn>
                <a:cxn ang="0">
                  <a:pos x="0" y="69"/>
                </a:cxn>
                <a:cxn ang="0">
                  <a:pos x="0" y="21"/>
                </a:cxn>
              </a:cxnLst>
              <a:rect l="0" t="0" r="r" b="b"/>
              <a:pathLst>
                <a:path w="18" h="69">
                  <a:moveTo>
                    <a:pt x="18" y="13"/>
                  </a:moveTo>
                  <a:lnTo>
                    <a:pt x="0" y="13"/>
                  </a:lnTo>
                  <a:lnTo>
                    <a:pt x="0" y="0"/>
                  </a:lnTo>
                  <a:lnTo>
                    <a:pt x="18" y="0"/>
                  </a:lnTo>
                  <a:lnTo>
                    <a:pt x="18" y="13"/>
                  </a:lnTo>
                  <a:close/>
                  <a:moveTo>
                    <a:pt x="0" y="21"/>
                  </a:moveTo>
                  <a:lnTo>
                    <a:pt x="18" y="21"/>
                  </a:lnTo>
                  <a:lnTo>
                    <a:pt x="18" y="69"/>
                  </a:lnTo>
                  <a:lnTo>
                    <a:pt x="0" y="69"/>
                  </a:lnTo>
                  <a:lnTo>
                    <a:pt x="0" y="2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8" name="Freeform 1460"/>
            <p:cNvSpPr>
              <a:spLocks noEditPoints="1"/>
            </p:cNvSpPr>
            <p:nvPr userDrawn="1"/>
          </p:nvSpPr>
          <p:spPr bwMode="auto">
            <a:xfrm>
              <a:off x="1817" y="349"/>
              <a:ext cx="56" cy="52"/>
            </a:xfrm>
            <a:custGeom>
              <a:avLst/>
              <a:gdLst/>
              <a:ahLst/>
              <a:cxnLst>
                <a:cxn ang="0">
                  <a:pos x="0" y="13"/>
                </a:cxn>
                <a:cxn ang="0">
                  <a:pos x="14" y="0"/>
                </a:cxn>
                <a:cxn ang="0">
                  <a:pos x="28" y="13"/>
                </a:cxn>
                <a:cxn ang="0">
                  <a:pos x="14" y="25"/>
                </a:cxn>
                <a:cxn ang="0">
                  <a:pos x="0" y="13"/>
                </a:cxn>
                <a:cxn ang="0">
                  <a:pos x="19" y="13"/>
                </a:cxn>
                <a:cxn ang="0">
                  <a:pos x="14" y="6"/>
                </a:cxn>
                <a:cxn ang="0">
                  <a:pos x="9" y="13"/>
                </a:cxn>
                <a:cxn ang="0">
                  <a:pos x="14" y="19"/>
                </a:cxn>
                <a:cxn ang="0">
                  <a:pos x="19" y="13"/>
                </a:cxn>
              </a:cxnLst>
              <a:rect l="0" t="0" r="r" b="b"/>
              <a:pathLst>
                <a:path w="28" h="25">
                  <a:moveTo>
                    <a:pt x="0" y="13"/>
                  </a:moveTo>
                  <a:cubicBezTo>
                    <a:pt x="0" y="5"/>
                    <a:pt x="6" y="0"/>
                    <a:pt x="14" y="0"/>
                  </a:cubicBezTo>
                  <a:cubicBezTo>
                    <a:pt x="22" y="0"/>
                    <a:pt x="28" y="5"/>
                    <a:pt x="28" y="13"/>
                  </a:cubicBezTo>
                  <a:cubicBezTo>
                    <a:pt x="28" y="20"/>
                    <a:pt x="22" y="25"/>
                    <a:pt x="14" y="25"/>
                  </a:cubicBezTo>
                  <a:cubicBezTo>
                    <a:pt x="6" y="25"/>
                    <a:pt x="0" y="20"/>
                    <a:pt x="0" y="13"/>
                  </a:cubicBezTo>
                  <a:close/>
                  <a:moveTo>
                    <a:pt x="19" y="13"/>
                  </a:moveTo>
                  <a:cubicBezTo>
                    <a:pt x="19" y="9"/>
                    <a:pt x="18" y="6"/>
                    <a:pt x="14" y="6"/>
                  </a:cubicBezTo>
                  <a:cubicBezTo>
                    <a:pt x="10" y="6"/>
                    <a:pt x="9" y="9"/>
                    <a:pt x="9" y="13"/>
                  </a:cubicBezTo>
                  <a:cubicBezTo>
                    <a:pt x="9" y="16"/>
                    <a:pt x="10" y="19"/>
                    <a:pt x="14" y="19"/>
                  </a:cubicBezTo>
                  <a:cubicBezTo>
                    <a:pt x="18" y="19"/>
                    <a:pt x="19" y="16"/>
                    <a:pt x="19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39" name="Freeform 1461"/>
            <p:cNvSpPr>
              <a:spLocks/>
            </p:cNvSpPr>
            <p:nvPr userDrawn="1"/>
          </p:nvSpPr>
          <p:spPr bwMode="auto">
            <a:xfrm>
              <a:off x="1879" y="349"/>
              <a:ext cx="52" cy="5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8" y="1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16" y="0"/>
                </a:cxn>
                <a:cxn ang="0">
                  <a:pos x="26" y="10"/>
                </a:cxn>
                <a:cxn ang="0">
                  <a:pos x="26" y="25"/>
                </a:cxn>
                <a:cxn ang="0">
                  <a:pos x="17" y="25"/>
                </a:cxn>
                <a:cxn ang="0">
                  <a:pos x="17" y="13"/>
                </a:cxn>
                <a:cxn ang="0">
                  <a:pos x="14" y="7"/>
                </a:cxn>
                <a:cxn ang="0">
                  <a:pos x="8" y="14"/>
                </a:cxn>
                <a:cxn ang="0">
                  <a:pos x="8" y="25"/>
                </a:cxn>
                <a:cxn ang="0">
                  <a:pos x="0" y="25"/>
                </a:cxn>
                <a:cxn ang="0">
                  <a:pos x="0" y="1"/>
                </a:cxn>
              </a:cxnLst>
              <a:rect l="0" t="0" r="r" b="b"/>
              <a:pathLst>
                <a:path w="26" h="25">
                  <a:moveTo>
                    <a:pt x="0" y="1"/>
                  </a:moveTo>
                  <a:cubicBezTo>
                    <a:pt x="8" y="1"/>
                    <a:pt x="8" y="1"/>
                    <a:pt x="8" y="1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9" y="2"/>
                    <a:pt x="13" y="0"/>
                    <a:pt x="16" y="0"/>
                  </a:cubicBezTo>
                  <a:cubicBezTo>
                    <a:pt x="23" y="0"/>
                    <a:pt x="26" y="5"/>
                    <a:pt x="26" y="10"/>
                  </a:cubicBezTo>
                  <a:cubicBezTo>
                    <a:pt x="26" y="25"/>
                    <a:pt x="26" y="25"/>
                    <a:pt x="26" y="25"/>
                  </a:cubicBezTo>
                  <a:cubicBezTo>
                    <a:pt x="17" y="25"/>
                    <a:pt x="17" y="25"/>
                    <a:pt x="17" y="25"/>
                  </a:cubicBezTo>
                  <a:cubicBezTo>
                    <a:pt x="17" y="13"/>
                    <a:pt x="17" y="13"/>
                    <a:pt x="17" y="13"/>
                  </a:cubicBezTo>
                  <a:cubicBezTo>
                    <a:pt x="17" y="9"/>
                    <a:pt x="16" y="7"/>
                    <a:pt x="14" y="7"/>
                  </a:cubicBezTo>
                  <a:cubicBezTo>
                    <a:pt x="10" y="7"/>
                    <a:pt x="8" y="9"/>
                    <a:pt x="8" y="14"/>
                  </a:cubicBezTo>
                  <a:cubicBezTo>
                    <a:pt x="8" y="25"/>
                    <a:pt x="8" y="25"/>
                    <a:pt x="8" y="25"/>
                  </a:cubicBezTo>
                  <a:cubicBezTo>
                    <a:pt x="0" y="25"/>
                    <a:pt x="0" y="25"/>
                    <a:pt x="0" y="25"/>
                  </a:cubicBezTo>
                  <a:lnTo>
                    <a:pt x="0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0" name="Freeform 1462"/>
            <p:cNvSpPr>
              <a:spLocks/>
            </p:cNvSpPr>
            <p:nvPr userDrawn="1"/>
          </p:nvSpPr>
          <p:spPr bwMode="auto">
            <a:xfrm>
              <a:off x="990" y="425"/>
              <a:ext cx="48" cy="38"/>
            </a:xfrm>
            <a:custGeom>
              <a:avLst/>
              <a:gdLst/>
              <a:ahLst/>
              <a:cxnLst>
                <a:cxn ang="0">
                  <a:pos x="38" y="38"/>
                </a:cxn>
                <a:cxn ang="0">
                  <a:pos x="34" y="38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16" y="38"/>
                </a:cxn>
                <a:cxn ang="0">
                  <a:pos x="10" y="38"/>
                </a:cxn>
                <a:cxn ang="0">
                  <a:pos x="0" y="0"/>
                </a:cxn>
                <a:cxn ang="0">
                  <a:pos x="4" y="0"/>
                </a:cxn>
                <a:cxn ang="0">
                  <a:pos x="14" y="34"/>
                </a:cxn>
                <a:cxn ang="0">
                  <a:pos x="14" y="34"/>
                </a:cxn>
                <a:cxn ang="0">
                  <a:pos x="22" y="0"/>
                </a:cxn>
                <a:cxn ang="0">
                  <a:pos x="26" y="0"/>
                </a:cxn>
                <a:cxn ang="0">
                  <a:pos x="36" y="34"/>
                </a:cxn>
                <a:cxn ang="0">
                  <a:pos x="36" y="34"/>
                </a:cxn>
                <a:cxn ang="0">
                  <a:pos x="46" y="0"/>
                </a:cxn>
                <a:cxn ang="0">
                  <a:pos x="48" y="0"/>
                </a:cxn>
                <a:cxn ang="0">
                  <a:pos x="38" y="38"/>
                </a:cxn>
              </a:cxnLst>
              <a:rect l="0" t="0" r="r" b="b"/>
              <a:pathLst>
                <a:path w="48" h="38">
                  <a:moveTo>
                    <a:pt x="38" y="38"/>
                  </a:moveTo>
                  <a:lnTo>
                    <a:pt x="34" y="38"/>
                  </a:lnTo>
                  <a:lnTo>
                    <a:pt x="24" y="4"/>
                  </a:lnTo>
                  <a:lnTo>
                    <a:pt x="24" y="4"/>
                  </a:lnTo>
                  <a:lnTo>
                    <a:pt x="16" y="38"/>
                  </a:lnTo>
                  <a:lnTo>
                    <a:pt x="10" y="38"/>
                  </a:lnTo>
                  <a:lnTo>
                    <a:pt x="0" y="0"/>
                  </a:lnTo>
                  <a:lnTo>
                    <a:pt x="4" y="0"/>
                  </a:lnTo>
                  <a:lnTo>
                    <a:pt x="14" y="34"/>
                  </a:lnTo>
                  <a:lnTo>
                    <a:pt x="14" y="34"/>
                  </a:lnTo>
                  <a:lnTo>
                    <a:pt x="22" y="0"/>
                  </a:lnTo>
                  <a:lnTo>
                    <a:pt x="26" y="0"/>
                  </a:lnTo>
                  <a:lnTo>
                    <a:pt x="36" y="34"/>
                  </a:lnTo>
                  <a:lnTo>
                    <a:pt x="36" y="34"/>
                  </a:lnTo>
                  <a:lnTo>
                    <a:pt x="46" y="0"/>
                  </a:lnTo>
                  <a:lnTo>
                    <a:pt x="48" y="0"/>
                  </a:lnTo>
                  <a:lnTo>
                    <a:pt x="38" y="3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1" name="Freeform 1463"/>
            <p:cNvSpPr>
              <a:spLocks noEditPoints="1"/>
            </p:cNvSpPr>
            <p:nvPr userDrawn="1"/>
          </p:nvSpPr>
          <p:spPr bwMode="auto">
            <a:xfrm>
              <a:off x="1040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1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1" y="10"/>
                    <a:pt x="11" y="7"/>
                  </a:cubicBezTo>
                  <a:cubicBezTo>
                    <a:pt x="11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2" name="Freeform 1464"/>
            <p:cNvSpPr>
              <a:spLocks/>
            </p:cNvSpPr>
            <p:nvPr userDrawn="1"/>
          </p:nvSpPr>
          <p:spPr bwMode="auto">
            <a:xfrm>
              <a:off x="107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6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6" y="2"/>
                    <a:pt x="5" y="2"/>
                  </a:cubicBezTo>
                  <a:cubicBezTo>
                    <a:pt x="3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3" name="Rectangle 1465"/>
            <p:cNvSpPr>
              <a:spLocks noChangeArrowheads="1"/>
            </p:cNvSpPr>
            <p:nvPr userDrawn="1"/>
          </p:nvSpPr>
          <p:spPr bwMode="auto">
            <a:xfrm>
              <a:off x="1088" y="423"/>
              <a:ext cx="2" cy="4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4" name="Freeform 1466"/>
            <p:cNvSpPr>
              <a:spLocks noEditPoints="1"/>
            </p:cNvSpPr>
            <p:nvPr userDrawn="1"/>
          </p:nvSpPr>
          <p:spPr bwMode="auto">
            <a:xfrm>
              <a:off x="1096" y="423"/>
              <a:ext cx="24" cy="40"/>
            </a:xfrm>
            <a:custGeom>
              <a:avLst/>
              <a:gdLst/>
              <a:ahLst/>
              <a:cxnLst>
                <a:cxn ang="0">
                  <a:pos x="12" y="20"/>
                </a:cxn>
                <a:cxn ang="0">
                  <a:pos x="10" y="20"/>
                </a:cxn>
                <a:cxn ang="0">
                  <a:pos x="10" y="17"/>
                </a:cxn>
                <a:cxn ang="0">
                  <a:pos x="10" y="17"/>
                </a:cxn>
                <a:cxn ang="0">
                  <a:pos x="6" y="20"/>
                </a:cxn>
                <a:cxn ang="0">
                  <a:pos x="0" y="13"/>
                </a:cxn>
                <a:cxn ang="0">
                  <a:pos x="6" y="6"/>
                </a:cxn>
                <a:cxn ang="0">
                  <a:pos x="10" y="9"/>
                </a:cxn>
                <a:cxn ang="0">
                  <a:pos x="10" y="9"/>
                </a:cxn>
                <a:cxn ang="0">
                  <a:pos x="10" y="0"/>
                </a:cxn>
                <a:cxn ang="0">
                  <a:pos x="12" y="0"/>
                </a:cxn>
                <a:cxn ang="0">
                  <a:pos x="12" y="20"/>
                </a:cxn>
                <a:cxn ang="0">
                  <a:pos x="6" y="19"/>
                </a:cxn>
                <a:cxn ang="0">
                  <a:pos x="10" y="13"/>
                </a:cxn>
                <a:cxn ang="0">
                  <a:pos x="6" y="7"/>
                </a:cxn>
                <a:cxn ang="0">
                  <a:pos x="2" y="13"/>
                </a:cxn>
                <a:cxn ang="0">
                  <a:pos x="6" y="19"/>
                </a:cxn>
              </a:cxnLst>
              <a:rect l="0" t="0" r="r" b="b"/>
              <a:pathLst>
                <a:path w="12" h="20">
                  <a:moveTo>
                    <a:pt x="12" y="20"/>
                  </a:moveTo>
                  <a:cubicBezTo>
                    <a:pt x="10" y="20"/>
                    <a:pt x="10" y="20"/>
                    <a:pt x="10" y="20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10" y="17"/>
                    <a:pt x="10" y="17"/>
                    <a:pt x="10" y="17"/>
                  </a:cubicBezTo>
                  <a:cubicBezTo>
                    <a:pt x="9" y="19"/>
                    <a:pt x="8" y="20"/>
                    <a:pt x="6" y="20"/>
                  </a:cubicBezTo>
                  <a:cubicBezTo>
                    <a:pt x="2" y="20"/>
                    <a:pt x="0" y="17"/>
                    <a:pt x="0" y="13"/>
                  </a:cubicBezTo>
                  <a:cubicBezTo>
                    <a:pt x="0" y="9"/>
                    <a:pt x="2" y="6"/>
                    <a:pt x="6" y="6"/>
                  </a:cubicBezTo>
                  <a:cubicBezTo>
                    <a:pt x="8" y="6"/>
                    <a:pt x="10" y="8"/>
                    <a:pt x="10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0" y="0"/>
                    <a:pt x="10" y="0"/>
                    <a:pt x="10" y="0"/>
                  </a:cubicBezTo>
                  <a:cubicBezTo>
                    <a:pt x="12" y="0"/>
                    <a:pt x="12" y="0"/>
                    <a:pt x="12" y="0"/>
                  </a:cubicBezTo>
                  <a:lnTo>
                    <a:pt x="12" y="20"/>
                  </a:lnTo>
                  <a:close/>
                  <a:moveTo>
                    <a:pt x="6" y="19"/>
                  </a:moveTo>
                  <a:cubicBezTo>
                    <a:pt x="9" y="19"/>
                    <a:pt x="10" y="15"/>
                    <a:pt x="10" y="13"/>
                  </a:cubicBezTo>
                  <a:cubicBezTo>
                    <a:pt x="10" y="11"/>
                    <a:pt x="9" y="7"/>
                    <a:pt x="6" y="7"/>
                  </a:cubicBezTo>
                  <a:cubicBezTo>
                    <a:pt x="3" y="7"/>
                    <a:pt x="2" y="10"/>
                    <a:pt x="2" y="13"/>
                  </a:cubicBezTo>
                  <a:cubicBezTo>
                    <a:pt x="2" y="16"/>
                    <a:pt x="3" y="19"/>
                    <a:pt x="6" y="19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5" name="Freeform 1467"/>
            <p:cNvSpPr>
              <a:spLocks noEditPoints="1"/>
            </p:cNvSpPr>
            <p:nvPr userDrawn="1"/>
          </p:nvSpPr>
          <p:spPr bwMode="auto">
            <a:xfrm>
              <a:off x="1140" y="425"/>
              <a:ext cx="22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7" y="9"/>
                </a:cxn>
                <a:cxn ang="0">
                  <a:pos x="7" y="9"/>
                </a:cxn>
                <a:cxn ang="0">
                  <a:pos x="11" y="13"/>
                </a:cxn>
                <a:cxn ang="0">
                  <a:pos x="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2" y="17"/>
                </a:cxn>
                <a:cxn ang="0">
                  <a:pos x="4" y="17"/>
                </a:cxn>
                <a:cxn ang="0">
                  <a:pos x="9" y="13"/>
                </a:cxn>
                <a:cxn ang="0">
                  <a:pos x="4" y="10"/>
                </a:cxn>
                <a:cxn ang="0">
                  <a:pos x="2" y="10"/>
                </a:cxn>
                <a:cxn ang="0">
                  <a:pos x="2" y="17"/>
                </a:cxn>
                <a:cxn ang="0">
                  <a:pos x="2" y="8"/>
                </a:cxn>
                <a:cxn ang="0">
                  <a:pos x="4" y="8"/>
                </a:cxn>
                <a:cxn ang="0">
                  <a:pos x="9" y="5"/>
                </a:cxn>
                <a:cxn ang="0">
                  <a:pos x="5" y="2"/>
                </a:cxn>
                <a:cxn ang="0">
                  <a:pos x="2" y="2"/>
                </a:cxn>
                <a:cxn ang="0">
                  <a:pos x="2" y="8"/>
                </a:cxn>
              </a:cxnLst>
              <a:rect l="0" t="0" r="r" b="b"/>
              <a:pathLst>
                <a:path w="11" h="19">
                  <a:moveTo>
                    <a:pt x="0" y="0"/>
                  </a:moveTo>
                  <a:cubicBezTo>
                    <a:pt x="5" y="0"/>
                    <a:pt x="5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7"/>
                    <a:pt x="9" y="9"/>
                    <a:pt x="7" y="9"/>
                  </a:cubicBezTo>
                  <a:cubicBezTo>
                    <a:pt x="7" y="9"/>
                    <a:pt x="7" y="9"/>
                    <a:pt x="7" y="9"/>
                  </a:cubicBezTo>
                  <a:cubicBezTo>
                    <a:pt x="9" y="9"/>
                    <a:pt x="11" y="11"/>
                    <a:pt x="11" y="13"/>
                  </a:cubicBezTo>
                  <a:cubicBezTo>
                    <a:pt x="11" y="17"/>
                    <a:pt x="8" y="19"/>
                    <a:pt x="4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2" y="17"/>
                  </a:moveTo>
                  <a:cubicBezTo>
                    <a:pt x="4" y="17"/>
                    <a:pt x="4" y="17"/>
                    <a:pt x="4" y="17"/>
                  </a:cubicBezTo>
                  <a:cubicBezTo>
                    <a:pt x="6" y="17"/>
                    <a:pt x="9" y="16"/>
                    <a:pt x="9" y="13"/>
                  </a:cubicBezTo>
                  <a:cubicBezTo>
                    <a:pt x="9" y="10"/>
                    <a:pt x="6" y="10"/>
                    <a:pt x="4" y="10"/>
                  </a:cubicBezTo>
                  <a:cubicBezTo>
                    <a:pt x="2" y="10"/>
                    <a:pt x="2" y="10"/>
                    <a:pt x="2" y="10"/>
                  </a:cubicBezTo>
                  <a:lnTo>
                    <a:pt x="2" y="17"/>
                  </a:lnTo>
                  <a:close/>
                  <a:moveTo>
                    <a:pt x="2" y="8"/>
                  </a:moveTo>
                  <a:cubicBezTo>
                    <a:pt x="4" y="8"/>
                    <a:pt x="4" y="8"/>
                    <a:pt x="4" y="8"/>
                  </a:cubicBezTo>
                  <a:cubicBezTo>
                    <a:pt x="6" y="8"/>
                    <a:pt x="9" y="8"/>
                    <a:pt x="9" y="5"/>
                  </a:cubicBezTo>
                  <a:cubicBezTo>
                    <a:pt x="9" y="2"/>
                    <a:pt x="6" y="2"/>
                    <a:pt x="5" y="2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6" name="Freeform 1468"/>
            <p:cNvSpPr>
              <a:spLocks noEditPoints="1"/>
            </p:cNvSpPr>
            <p:nvPr userDrawn="1"/>
          </p:nvSpPr>
          <p:spPr bwMode="auto">
            <a:xfrm>
              <a:off x="1168" y="435"/>
              <a:ext cx="20" cy="28"/>
            </a:xfrm>
            <a:custGeom>
              <a:avLst/>
              <a:gdLst/>
              <a:ahLst/>
              <a:cxnLst>
                <a:cxn ang="0">
                  <a:pos x="8" y="11"/>
                </a:cxn>
                <a:cxn ang="0">
                  <a:pos x="8" y="11"/>
                </a:cxn>
                <a:cxn ang="0">
                  <a:pos x="4" y="14"/>
                </a:cxn>
                <a:cxn ang="0">
                  <a:pos x="0" y="10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8" y="5"/>
                </a:cxn>
                <a:cxn ang="0">
                  <a:pos x="5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5" y="0"/>
                </a:cxn>
                <a:cxn ang="0">
                  <a:pos x="10" y="5"/>
                </a:cxn>
                <a:cxn ang="0">
                  <a:pos x="10" y="11"/>
                </a:cxn>
                <a:cxn ang="0">
                  <a:pos x="10" y="14"/>
                </a:cxn>
                <a:cxn ang="0">
                  <a:pos x="8" y="14"/>
                </a:cxn>
                <a:cxn ang="0">
                  <a:pos x="8" y="11"/>
                </a:cxn>
                <a:cxn ang="0">
                  <a:pos x="8" y="7"/>
                </a:cxn>
                <a:cxn ang="0">
                  <a:pos x="8" y="7"/>
                </a:cxn>
                <a:cxn ang="0">
                  <a:pos x="1" y="10"/>
                </a:cxn>
                <a:cxn ang="0">
                  <a:pos x="4" y="13"/>
                </a:cxn>
                <a:cxn ang="0">
                  <a:pos x="8" y="8"/>
                </a:cxn>
                <a:cxn ang="0">
                  <a:pos x="8" y="7"/>
                </a:cxn>
              </a:cxnLst>
              <a:rect l="0" t="0" r="r" b="b"/>
              <a:pathLst>
                <a:path w="10" h="14">
                  <a:moveTo>
                    <a:pt x="8" y="11"/>
                  </a:moveTo>
                  <a:cubicBezTo>
                    <a:pt x="8" y="11"/>
                    <a:pt x="8" y="11"/>
                    <a:pt x="8" y="11"/>
                  </a:cubicBezTo>
                  <a:cubicBezTo>
                    <a:pt x="7" y="13"/>
                    <a:pt x="6" y="14"/>
                    <a:pt x="4" y="14"/>
                  </a:cubicBezTo>
                  <a:cubicBezTo>
                    <a:pt x="0" y="14"/>
                    <a:pt x="0" y="11"/>
                    <a:pt x="0" y="10"/>
                  </a:cubicBezTo>
                  <a:cubicBezTo>
                    <a:pt x="0" y="6"/>
                    <a:pt x="4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5"/>
                    <a:pt x="8" y="5"/>
                    <a:pt x="8" y="5"/>
                  </a:cubicBezTo>
                  <a:cubicBezTo>
                    <a:pt x="8" y="3"/>
                    <a:pt x="7" y="1"/>
                    <a:pt x="5" y="1"/>
                  </a:cubicBezTo>
                  <a:cubicBezTo>
                    <a:pt x="4" y="1"/>
                    <a:pt x="2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4" y="0"/>
                    <a:pt x="5" y="0"/>
                  </a:cubicBezTo>
                  <a:cubicBezTo>
                    <a:pt x="8" y="0"/>
                    <a:pt x="10" y="1"/>
                    <a:pt x="10" y="5"/>
                  </a:cubicBezTo>
                  <a:cubicBezTo>
                    <a:pt x="10" y="11"/>
                    <a:pt x="10" y="11"/>
                    <a:pt x="10" y="11"/>
                  </a:cubicBezTo>
                  <a:cubicBezTo>
                    <a:pt x="10" y="12"/>
                    <a:pt x="10" y="13"/>
                    <a:pt x="10" y="14"/>
                  </a:cubicBezTo>
                  <a:cubicBezTo>
                    <a:pt x="8" y="14"/>
                    <a:pt x="8" y="14"/>
                    <a:pt x="8" y="14"/>
                  </a:cubicBezTo>
                  <a:lnTo>
                    <a:pt x="8" y="11"/>
                  </a:lnTo>
                  <a:close/>
                  <a:moveTo>
                    <a:pt x="8" y="7"/>
                  </a:moveTo>
                  <a:cubicBezTo>
                    <a:pt x="8" y="7"/>
                    <a:pt x="8" y="7"/>
                    <a:pt x="8" y="7"/>
                  </a:cubicBezTo>
                  <a:cubicBezTo>
                    <a:pt x="5" y="7"/>
                    <a:pt x="1" y="7"/>
                    <a:pt x="1" y="10"/>
                  </a:cubicBezTo>
                  <a:cubicBezTo>
                    <a:pt x="1" y="12"/>
                    <a:pt x="3" y="13"/>
                    <a:pt x="4" y="13"/>
                  </a:cubicBezTo>
                  <a:cubicBezTo>
                    <a:pt x="8" y="13"/>
                    <a:pt x="8" y="9"/>
                    <a:pt x="8" y="8"/>
                  </a:cubicBezTo>
                  <a:lnTo>
                    <a:pt x="8" y="7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7" name="Freeform 1469"/>
            <p:cNvSpPr>
              <a:spLocks/>
            </p:cNvSpPr>
            <p:nvPr userDrawn="1"/>
          </p:nvSpPr>
          <p:spPr bwMode="auto">
            <a:xfrm>
              <a:off x="1194" y="435"/>
              <a:ext cx="2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1" y="5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6"/>
                </a:cxn>
                <a:cxn ang="0">
                  <a:pos x="6" y="1"/>
                </a:cxn>
                <a:cxn ang="0">
                  <a:pos x="2" y="6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11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6" y="0"/>
                  </a:cubicBezTo>
                  <a:cubicBezTo>
                    <a:pt x="9" y="0"/>
                    <a:pt x="11" y="2"/>
                    <a:pt x="11" y="5"/>
                  </a:cubicBezTo>
                  <a:cubicBezTo>
                    <a:pt x="11" y="14"/>
                    <a:pt x="11" y="14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6"/>
                    <a:pt x="9" y="6"/>
                    <a:pt x="9" y="6"/>
                  </a:cubicBezTo>
                  <a:cubicBezTo>
                    <a:pt x="9" y="3"/>
                    <a:pt x="8" y="1"/>
                    <a:pt x="6" y="1"/>
                  </a:cubicBezTo>
                  <a:cubicBezTo>
                    <a:pt x="3" y="1"/>
                    <a:pt x="2" y="4"/>
                    <a:pt x="2" y="6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8" name="Freeform 1470"/>
            <p:cNvSpPr>
              <a:spLocks/>
            </p:cNvSpPr>
            <p:nvPr userDrawn="1"/>
          </p:nvSpPr>
          <p:spPr bwMode="auto">
            <a:xfrm>
              <a:off x="1224" y="423"/>
              <a:ext cx="20" cy="40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4"/>
                </a:cxn>
                <a:cxn ang="0">
                  <a:pos x="14" y="12"/>
                </a:cxn>
                <a:cxn ang="0">
                  <a:pos x="18" y="12"/>
                </a:cxn>
                <a:cxn ang="0">
                  <a:pos x="6" y="24"/>
                </a:cxn>
                <a:cxn ang="0">
                  <a:pos x="20" y="40"/>
                </a:cxn>
                <a:cxn ang="0">
                  <a:pos x="16" y="40"/>
                </a:cxn>
                <a:cxn ang="0">
                  <a:pos x="2" y="26"/>
                </a:cxn>
                <a:cxn ang="0">
                  <a:pos x="2" y="40"/>
                </a:cxn>
                <a:cxn ang="0">
                  <a:pos x="0" y="40"/>
                </a:cxn>
                <a:cxn ang="0">
                  <a:pos x="0" y="0"/>
                </a:cxn>
              </a:cxnLst>
              <a:rect l="0" t="0" r="r" b="b"/>
              <a:pathLst>
                <a:path w="20" h="40">
                  <a:moveTo>
                    <a:pt x="0" y="0"/>
                  </a:moveTo>
                  <a:lnTo>
                    <a:pt x="2" y="0"/>
                  </a:lnTo>
                  <a:lnTo>
                    <a:pt x="2" y="24"/>
                  </a:lnTo>
                  <a:lnTo>
                    <a:pt x="14" y="12"/>
                  </a:lnTo>
                  <a:lnTo>
                    <a:pt x="18" y="12"/>
                  </a:lnTo>
                  <a:lnTo>
                    <a:pt x="6" y="24"/>
                  </a:lnTo>
                  <a:lnTo>
                    <a:pt x="20" y="40"/>
                  </a:lnTo>
                  <a:lnTo>
                    <a:pt x="16" y="40"/>
                  </a:lnTo>
                  <a:lnTo>
                    <a:pt x="2" y="26"/>
                  </a:lnTo>
                  <a:lnTo>
                    <a:pt x="2" y="40"/>
                  </a:lnTo>
                  <a:lnTo>
                    <a:pt x="0" y="4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49" name="Freeform 1471"/>
            <p:cNvSpPr>
              <a:spLocks/>
            </p:cNvSpPr>
            <p:nvPr userDrawn="1"/>
          </p:nvSpPr>
          <p:spPr bwMode="auto">
            <a:xfrm>
              <a:off x="1262" y="425"/>
              <a:ext cx="30" cy="38"/>
            </a:xfrm>
            <a:custGeom>
              <a:avLst/>
              <a:gdLst/>
              <a:ahLst/>
              <a:cxnLst>
                <a:cxn ang="0">
                  <a:pos x="13" y="10"/>
                </a:cxn>
                <a:cxn ang="0">
                  <a:pos x="9" y="10"/>
                </a:cxn>
                <a:cxn ang="0">
                  <a:pos x="9" y="9"/>
                </a:cxn>
                <a:cxn ang="0">
                  <a:pos x="15" y="9"/>
                </a:cxn>
                <a:cxn ang="0">
                  <a:pos x="15" y="18"/>
                </a:cxn>
                <a:cxn ang="0">
                  <a:pos x="9" y="19"/>
                </a:cxn>
                <a:cxn ang="0">
                  <a:pos x="0" y="9"/>
                </a:cxn>
                <a:cxn ang="0">
                  <a:pos x="9" y="0"/>
                </a:cxn>
                <a:cxn ang="0">
                  <a:pos x="14" y="1"/>
                </a:cxn>
                <a:cxn ang="0">
                  <a:pos x="14" y="3"/>
                </a:cxn>
                <a:cxn ang="0">
                  <a:pos x="9" y="2"/>
                </a:cxn>
                <a:cxn ang="0">
                  <a:pos x="2" y="9"/>
                </a:cxn>
                <a:cxn ang="0">
                  <a:pos x="9" y="17"/>
                </a:cxn>
                <a:cxn ang="0">
                  <a:pos x="13" y="17"/>
                </a:cxn>
                <a:cxn ang="0">
                  <a:pos x="13" y="10"/>
                </a:cxn>
              </a:cxnLst>
              <a:rect l="0" t="0" r="r" b="b"/>
              <a:pathLst>
                <a:path w="15" h="19">
                  <a:moveTo>
                    <a:pt x="13" y="10"/>
                  </a:moveTo>
                  <a:cubicBezTo>
                    <a:pt x="9" y="10"/>
                    <a:pt x="9" y="10"/>
                    <a:pt x="9" y="10"/>
                  </a:cubicBezTo>
                  <a:cubicBezTo>
                    <a:pt x="9" y="9"/>
                    <a:pt x="9" y="9"/>
                    <a:pt x="9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8"/>
                    <a:pt x="15" y="18"/>
                    <a:pt x="15" y="18"/>
                  </a:cubicBezTo>
                  <a:cubicBezTo>
                    <a:pt x="13" y="19"/>
                    <a:pt x="11" y="19"/>
                    <a:pt x="9" y="19"/>
                  </a:cubicBezTo>
                  <a:cubicBezTo>
                    <a:pt x="3" y="19"/>
                    <a:pt x="0" y="15"/>
                    <a:pt x="0" y="9"/>
                  </a:cubicBezTo>
                  <a:cubicBezTo>
                    <a:pt x="0" y="4"/>
                    <a:pt x="4" y="0"/>
                    <a:pt x="9" y="0"/>
                  </a:cubicBezTo>
                  <a:cubicBezTo>
                    <a:pt x="11" y="0"/>
                    <a:pt x="13" y="0"/>
                    <a:pt x="14" y="1"/>
                  </a:cubicBezTo>
                  <a:cubicBezTo>
                    <a:pt x="14" y="3"/>
                    <a:pt x="14" y="3"/>
                    <a:pt x="14" y="3"/>
                  </a:cubicBezTo>
                  <a:cubicBezTo>
                    <a:pt x="12" y="2"/>
                    <a:pt x="11" y="2"/>
                    <a:pt x="9" y="2"/>
                  </a:cubicBezTo>
                  <a:cubicBezTo>
                    <a:pt x="4" y="2"/>
                    <a:pt x="2" y="5"/>
                    <a:pt x="2" y="9"/>
                  </a:cubicBezTo>
                  <a:cubicBezTo>
                    <a:pt x="2" y="14"/>
                    <a:pt x="4" y="17"/>
                    <a:pt x="9" y="17"/>
                  </a:cubicBezTo>
                  <a:cubicBezTo>
                    <a:pt x="10" y="17"/>
                    <a:pt x="12" y="17"/>
                    <a:pt x="13" y="17"/>
                  </a:cubicBezTo>
                  <a:lnTo>
                    <a:pt x="13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0" name="Freeform 1472"/>
            <p:cNvSpPr>
              <a:spLocks/>
            </p:cNvSpPr>
            <p:nvPr userDrawn="1"/>
          </p:nvSpPr>
          <p:spPr bwMode="auto">
            <a:xfrm>
              <a:off x="1300" y="435"/>
              <a:ext cx="12" cy="2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5" y="0"/>
                </a:cxn>
                <a:cxn ang="0">
                  <a:pos x="6" y="0"/>
                </a:cxn>
                <a:cxn ang="0">
                  <a:pos x="6" y="2"/>
                </a:cxn>
                <a:cxn ang="0">
                  <a:pos x="5" y="2"/>
                </a:cxn>
                <a:cxn ang="0">
                  <a:pos x="2" y="7"/>
                </a:cxn>
                <a:cxn ang="0">
                  <a:pos x="2" y="14"/>
                </a:cxn>
                <a:cxn ang="0">
                  <a:pos x="0" y="14"/>
                </a:cxn>
                <a:cxn ang="0">
                  <a:pos x="0" y="3"/>
                </a:cxn>
              </a:cxnLst>
              <a:rect l="0" t="0" r="r" b="b"/>
              <a:pathLst>
                <a:path w="6" h="14">
                  <a:moveTo>
                    <a:pt x="0" y="3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1"/>
                    <a:pt x="3" y="0"/>
                    <a:pt x="5" y="0"/>
                  </a:cubicBezTo>
                  <a:cubicBezTo>
                    <a:pt x="5" y="0"/>
                    <a:pt x="6" y="0"/>
                    <a:pt x="6" y="0"/>
                  </a:cubicBezTo>
                  <a:cubicBezTo>
                    <a:pt x="6" y="2"/>
                    <a:pt x="6" y="2"/>
                    <a:pt x="6" y="2"/>
                  </a:cubicBezTo>
                  <a:cubicBezTo>
                    <a:pt x="6" y="2"/>
                    <a:pt x="5" y="2"/>
                    <a:pt x="5" y="2"/>
                  </a:cubicBezTo>
                  <a:cubicBezTo>
                    <a:pt x="2" y="2"/>
                    <a:pt x="2" y="5"/>
                    <a:pt x="2" y="7"/>
                  </a:cubicBezTo>
                  <a:cubicBezTo>
                    <a:pt x="2" y="14"/>
                    <a:pt x="2" y="14"/>
                    <a:pt x="2" y="14"/>
                  </a:cubicBezTo>
                  <a:cubicBezTo>
                    <a:pt x="0" y="14"/>
                    <a:pt x="0" y="14"/>
                    <a:pt x="0" y="14"/>
                  </a:cubicBez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1" name="Freeform 1473"/>
            <p:cNvSpPr>
              <a:spLocks noEditPoints="1"/>
            </p:cNvSpPr>
            <p:nvPr userDrawn="1"/>
          </p:nvSpPr>
          <p:spPr bwMode="auto">
            <a:xfrm>
              <a:off x="1314" y="435"/>
              <a:ext cx="24" cy="28"/>
            </a:xfrm>
            <a:custGeom>
              <a:avLst/>
              <a:gdLst/>
              <a:ahLst/>
              <a:cxnLst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0" y="7"/>
                </a:cxn>
                <a:cxn ang="0">
                  <a:pos x="6" y="0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</a:cxnLst>
              <a:rect l="0" t="0" r="r" b="b"/>
              <a:pathLst>
                <a:path w="12" h="14">
                  <a:moveTo>
                    <a:pt x="6" y="0"/>
                  </a:move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2" y="14"/>
                    <a:pt x="0" y="11"/>
                    <a:pt x="0" y="7"/>
                  </a:cubicBezTo>
                  <a:cubicBezTo>
                    <a:pt x="0" y="3"/>
                    <a:pt x="2" y="0"/>
                    <a:pt x="6" y="0"/>
                  </a:cubicBezTo>
                  <a:close/>
                  <a:moveTo>
                    <a:pt x="6" y="13"/>
                  </a:move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ubicBezTo>
                    <a:pt x="3" y="1"/>
                    <a:pt x="2" y="4"/>
                    <a:pt x="2" y="7"/>
                  </a:cubicBezTo>
                  <a:cubicBezTo>
                    <a:pt x="2" y="10"/>
                    <a:pt x="3" y="13"/>
                    <a:pt x="6" y="13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2" name="Freeform 1474"/>
            <p:cNvSpPr>
              <a:spLocks/>
            </p:cNvSpPr>
            <p:nvPr userDrawn="1"/>
          </p:nvSpPr>
          <p:spPr bwMode="auto">
            <a:xfrm>
              <a:off x="1344" y="435"/>
              <a:ext cx="20" cy="28"/>
            </a:xfrm>
            <a:custGeom>
              <a:avLst/>
              <a:gdLst/>
              <a:ahLst/>
              <a:cxnLst>
                <a:cxn ang="0">
                  <a:pos x="11" y="10"/>
                </a:cxn>
                <a:cxn ang="0">
                  <a:pos x="11" y="14"/>
                </a:cxn>
                <a:cxn ang="0">
                  <a:pos x="9" y="14"/>
                </a:cxn>
                <a:cxn ang="0">
                  <a:pos x="9" y="11"/>
                </a:cxn>
                <a:cxn ang="0">
                  <a:pos x="9" y="11"/>
                </a:cxn>
                <a:cxn ang="0">
                  <a:pos x="5" y="14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8"/>
                </a:cxn>
                <a:cxn ang="0">
                  <a:pos x="5" y="13"/>
                </a:cxn>
                <a:cxn ang="0">
                  <a:pos x="9" y="8"/>
                </a:cxn>
                <a:cxn ang="0">
                  <a:pos x="9" y="0"/>
                </a:cxn>
                <a:cxn ang="0">
                  <a:pos x="11" y="0"/>
                </a:cxn>
                <a:cxn ang="0">
                  <a:pos x="11" y="10"/>
                </a:cxn>
              </a:cxnLst>
              <a:rect l="0" t="0" r="r" b="b"/>
              <a:pathLst>
                <a:path w="11" h="14">
                  <a:moveTo>
                    <a:pt x="11" y="10"/>
                  </a:moveTo>
                  <a:cubicBezTo>
                    <a:pt x="11" y="11"/>
                    <a:pt x="11" y="13"/>
                    <a:pt x="11" y="14"/>
                  </a:cubicBezTo>
                  <a:cubicBezTo>
                    <a:pt x="9" y="14"/>
                    <a:pt x="9" y="14"/>
                    <a:pt x="9" y="14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9" y="11"/>
                    <a:pt x="9" y="11"/>
                    <a:pt x="9" y="11"/>
                  </a:cubicBezTo>
                  <a:cubicBezTo>
                    <a:pt x="8" y="12"/>
                    <a:pt x="7" y="14"/>
                    <a:pt x="5" y="14"/>
                  </a:cubicBezTo>
                  <a:cubicBezTo>
                    <a:pt x="1" y="14"/>
                    <a:pt x="0" y="12"/>
                    <a:pt x="0" y="9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2" y="11"/>
                    <a:pt x="3" y="13"/>
                    <a:pt x="5" y="13"/>
                  </a:cubicBezTo>
                  <a:cubicBezTo>
                    <a:pt x="8" y="13"/>
                    <a:pt x="9" y="10"/>
                    <a:pt x="9" y="8"/>
                  </a:cubicBezTo>
                  <a:cubicBezTo>
                    <a:pt x="9" y="0"/>
                    <a:pt x="9" y="0"/>
                    <a:pt x="9" y="0"/>
                  </a:cubicBezTo>
                  <a:cubicBezTo>
                    <a:pt x="11" y="0"/>
                    <a:pt x="11" y="0"/>
                    <a:pt x="11" y="0"/>
                  </a:cubicBezTo>
                  <a:lnTo>
                    <a:pt x="11" y="1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3" name="Freeform 1475"/>
            <p:cNvSpPr>
              <a:spLocks noEditPoints="1"/>
            </p:cNvSpPr>
            <p:nvPr userDrawn="1"/>
          </p:nvSpPr>
          <p:spPr bwMode="auto">
            <a:xfrm>
              <a:off x="1372" y="435"/>
              <a:ext cx="24" cy="38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6" y="0"/>
                </a:cxn>
                <a:cxn ang="0">
                  <a:pos x="12" y="7"/>
                </a:cxn>
                <a:cxn ang="0">
                  <a:pos x="6" y="14"/>
                </a:cxn>
                <a:cxn ang="0">
                  <a:pos x="2" y="11"/>
                </a:cxn>
                <a:cxn ang="0">
                  <a:pos x="2" y="11"/>
                </a:cxn>
                <a:cxn ang="0">
                  <a:pos x="2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6" y="1"/>
                </a:cxn>
                <a:cxn ang="0">
                  <a:pos x="2" y="7"/>
                </a:cxn>
                <a:cxn ang="0">
                  <a:pos x="6" y="13"/>
                </a:cxn>
                <a:cxn ang="0">
                  <a:pos x="10" y="7"/>
                </a:cxn>
                <a:cxn ang="0">
                  <a:pos x="6" y="1"/>
                </a:cxn>
              </a:cxnLst>
              <a:rect l="0" t="0" r="r" b="b"/>
              <a:pathLst>
                <a:path w="12" h="19">
                  <a:moveTo>
                    <a:pt x="0" y="0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3" y="0"/>
                    <a:pt x="6" y="0"/>
                  </a:cubicBezTo>
                  <a:cubicBezTo>
                    <a:pt x="10" y="0"/>
                    <a:pt x="12" y="3"/>
                    <a:pt x="12" y="7"/>
                  </a:cubicBezTo>
                  <a:cubicBezTo>
                    <a:pt x="12" y="11"/>
                    <a:pt x="10" y="14"/>
                    <a:pt x="6" y="14"/>
                  </a:cubicBezTo>
                  <a:cubicBezTo>
                    <a:pt x="4" y="14"/>
                    <a:pt x="3" y="13"/>
                    <a:pt x="2" y="11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0" y="19"/>
                    <a:pt x="0" y="19"/>
                    <a:pt x="0" y="19"/>
                  </a:cubicBezTo>
                  <a:lnTo>
                    <a:pt x="0" y="0"/>
                  </a:lnTo>
                  <a:close/>
                  <a:moveTo>
                    <a:pt x="6" y="1"/>
                  </a:moveTo>
                  <a:cubicBezTo>
                    <a:pt x="3" y="1"/>
                    <a:pt x="2" y="5"/>
                    <a:pt x="2" y="7"/>
                  </a:cubicBezTo>
                  <a:cubicBezTo>
                    <a:pt x="2" y="9"/>
                    <a:pt x="3" y="13"/>
                    <a:pt x="6" y="13"/>
                  </a:cubicBezTo>
                  <a:cubicBezTo>
                    <a:pt x="9" y="13"/>
                    <a:pt x="10" y="10"/>
                    <a:pt x="10" y="7"/>
                  </a:cubicBezTo>
                  <a:cubicBezTo>
                    <a:pt x="10" y="4"/>
                    <a:pt x="9" y="1"/>
                    <a:pt x="6" y="1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4" name="Freeform 1476"/>
            <p:cNvSpPr>
              <a:spLocks noEditPoints="1"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6" y="30"/>
                </a:cxn>
                <a:cxn ang="0">
                  <a:pos x="106" y="0"/>
                </a:cxn>
                <a:cxn ang="0">
                  <a:pos x="106" y="0"/>
                </a:cxn>
                <a:cxn ang="0">
                  <a:pos x="76" y="0"/>
                </a:cxn>
                <a:cxn ang="0">
                  <a:pos x="106" y="30"/>
                </a:cxn>
                <a:cxn ang="0">
                  <a:pos x="29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29" y="0"/>
                </a:cxn>
                <a:cxn ang="0">
                  <a:pos x="76" y="106"/>
                </a:cxn>
                <a:cxn ang="0">
                  <a:pos x="106" y="106"/>
                </a:cxn>
                <a:cxn ang="0">
                  <a:pos x="106" y="106"/>
                </a:cxn>
                <a:cxn ang="0">
                  <a:pos x="106" y="77"/>
                </a:cxn>
                <a:cxn ang="0">
                  <a:pos x="76" y="106"/>
                </a:cxn>
                <a:cxn ang="0">
                  <a:pos x="0" y="77"/>
                </a:cxn>
                <a:cxn ang="0">
                  <a:pos x="0" y="106"/>
                </a:cxn>
                <a:cxn ang="0">
                  <a:pos x="0" y="106"/>
                </a:cxn>
                <a:cxn ang="0">
                  <a:pos x="29" y="106"/>
                </a:cxn>
                <a:cxn ang="0">
                  <a:pos x="0" y="77"/>
                </a:cxn>
              </a:cxnLst>
              <a:rect l="0" t="0" r="r" b="b"/>
              <a:pathLst>
                <a:path w="106" h="106">
                  <a:moveTo>
                    <a:pt x="106" y="30"/>
                  </a:moveTo>
                  <a:cubicBezTo>
                    <a:pt x="106" y="0"/>
                    <a:pt x="106" y="0"/>
                    <a:pt x="106" y="0"/>
                  </a:cubicBezTo>
                  <a:cubicBezTo>
                    <a:pt x="106" y="0"/>
                    <a:pt x="106" y="0"/>
                    <a:pt x="106" y="0"/>
                  </a:cubicBezTo>
                  <a:cubicBezTo>
                    <a:pt x="76" y="0"/>
                    <a:pt x="76" y="0"/>
                    <a:pt x="76" y="0"/>
                  </a:cubicBezTo>
                  <a:cubicBezTo>
                    <a:pt x="90" y="6"/>
                    <a:pt x="100" y="16"/>
                    <a:pt x="106" y="30"/>
                  </a:cubicBezTo>
                  <a:close/>
                  <a:moveTo>
                    <a:pt x="29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30"/>
                    <a:pt x="0" y="30"/>
                    <a:pt x="0" y="30"/>
                  </a:cubicBezTo>
                  <a:cubicBezTo>
                    <a:pt x="6" y="16"/>
                    <a:pt x="16" y="6"/>
                    <a:pt x="29" y="0"/>
                  </a:cubicBezTo>
                  <a:close/>
                  <a:moveTo>
                    <a:pt x="76" y="106"/>
                  </a:moveTo>
                  <a:cubicBezTo>
                    <a:pt x="106" y="106"/>
                    <a:pt x="106" y="106"/>
                    <a:pt x="106" y="106"/>
                  </a:cubicBezTo>
                  <a:cubicBezTo>
                    <a:pt x="106" y="106"/>
                    <a:pt x="106" y="106"/>
                    <a:pt x="106" y="106"/>
                  </a:cubicBezTo>
                  <a:cubicBezTo>
                    <a:pt x="106" y="77"/>
                    <a:pt x="106" y="77"/>
                    <a:pt x="106" y="77"/>
                  </a:cubicBezTo>
                  <a:cubicBezTo>
                    <a:pt x="100" y="90"/>
                    <a:pt x="90" y="101"/>
                    <a:pt x="76" y="106"/>
                  </a:cubicBezTo>
                  <a:close/>
                  <a:moveTo>
                    <a:pt x="0" y="77"/>
                  </a:moveTo>
                  <a:cubicBezTo>
                    <a:pt x="0" y="106"/>
                    <a:pt x="0" y="106"/>
                    <a:pt x="0" y="106"/>
                  </a:cubicBezTo>
                  <a:cubicBezTo>
                    <a:pt x="0" y="106"/>
                    <a:pt x="0" y="106"/>
                    <a:pt x="0" y="106"/>
                  </a:cubicBezTo>
                  <a:cubicBezTo>
                    <a:pt x="29" y="106"/>
                    <a:pt x="29" y="106"/>
                    <a:pt x="29" y="106"/>
                  </a:cubicBezTo>
                  <a:cubicBezTo>
                    <a:pt x="16" y="101"/>
                    <a:pt x="6" y="90"/>
                    <a:pt x="0" y="77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5" name="Freeform 1477"/>
            <p:cNvSpPr>
              <a:spLocks/>
            </p:cNvSpPr>
            <p:nvPr userDrawn="1"/>
          </p:nvSpPr>
          <p:spPr bwMode="auto">
            <a:xfrm>
              <a:off x="295" y="395"/>
              <a:ext cx="56" cy="58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1" y="6"/>
                </a:cxn>
                <a:cxn ang="0">
                  <a:pos x="2" y="7"/>
                </a:cxn>
                <a:cxn ang="0">
                  <a:pos x="2" y="7"/>
                </a:cxn>
                <a:cxn ang="0">
                  <a:pos x="11" y="15"/>
                </a:cxn>
                <a:cxn ang="0">
                  <a:pos x="14" y="21"/>
                </a:cxn>
                <a:cxn ang="0">
                  <a:pos x="15" y="24"/>
                </a:cxn>
                <a:cxn ang="0">
                  <a:pos x="17" y="26"/>
                </a:cxn>
                <a:cxn ang="0">
                  <a:pos x="16" y="25"/>
                </a:cxn>
                <a:cxn ang="0">
                  <a:pos x="16" y="26"/>
                </a:cxn>
                <a:cxn ang="0">
                  <a:pos x="18" y="27"/>
                </a:cxn>
                <a:cxn ang="0">
                  <a:pos x="17" y="26"/>
                </a:cxn>
                <a:cxn ang="0">
                  <a:pos x="18" y="28"/>
                </a:cxn>
                <a:cxn ang="0">
                  <a:pos x="18" y="27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19" y="28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1" y="29"/>
                </a:cxn>
                <a:cxn ang="0">
                  <a:pos x="22" y="29"/>
                </a:cxn>
                <a:cxn ang="0">
                  <a:pos x="21" y="27"/>
                </a:cxn>
                <a:cxn ang="0">
                  <a:pos x="20" y="26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20" y="25"/>
                </a:cxn>
                <a:cxn ang="0">
                  <a:pos x="19" y="24"/>
                </a:cxn>
                <a:cxn ang="0">
                  <a:pos x="20" y="24"/>
                </a:cxn>
                <a:cxn ang="0">
                  <a:pos x="20" y="23"/>
                </a:cxn>
                <a:cxn ang="0">
                  <a:pos x="20" y="21"/>
                </a:cxn>
                <a:cxn ang="0">
                  <a:pos x="23" y="21"/>
                </a:cxn>
                <a:cxn ang="0">
                  <a:pos x="24" y="19"/>
                </a:cxn>
                <a:cxn ang="0">
                  <a:pos x="23" y="17"/>
                </a:cxn>
                <a:cxn ang="0">
                  <a:pos x="26" y="16"/>
                </a:cxn>
                <a:cxn ang="0">
                  <a:pos x="26" y="13"/>
                </a:cxn>
                <a:cxn ang="0">
                  <a:pos x="26" y="11"/>
                </a:cxn>
                <a:cxn ang="0">
                  <a:pos x="27" y="8"/>
                </a:cxn>
                <a:cxn ang="0">
                  <a:pos x="21" y="7"/>
                </a:cxn>
                <a:cxn ang="0">
                  <a:pos x="18" y="6"/>
                </a:cxn>
                <a:cxn ang="0">
                  <a:pos x="17" y="7"/>
                </a:cxn>
                <a:cxn ang="0">
                  <a:pos x="17" y="6"/>
                </a:cxn>
                <a:cxn ang="0">
                  <a:pos x="15" y="3"/>
                </a:cxn>
                <a:cxn ang="0">
                  <a:pos x="12" y="3"/>
                </a:cxn>
                <a:cxn ang="0">
                  <a:pos x="10" y="2"/>
                </a:cxn>
                <a:cxn ang="0">
                  <a:pos x="8" y="1"/>
                </a:cxn>
                <a:cxn ang="0">
                  <a:pos x="9" y="1"/>
                </a:cxn>
                <a:cxn ang="0">
                  <a:pos x="5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2" y="3"/>
                </a:cxn>
              </a:cxnLst>
              <a:rect l="0" t="0" r="r" b="b"/>
              <a:pathLst>
                <a:path w="28" h="29">
                  <a:moveTo>
                    <a:pt x="2" y="3"/>
                  </a:moveTo>
                  <a:cubicBezTo>
                    <a:pt x="2" y="5"/>
                    <a:pt x="2" y="5"/>
                    <a:pt x="1" y="6"/>
                  </a:cubicBezTo>
                  <a:cubicBezTo>
                    <a:pt x="1" y="6"/>
                    <a:pt x="1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0" y="9"/>
                    <a:pt x="9" y="13"/>
                    <a:pt x="11" y="15"/>
                  </a:cubicBezTo>
                  <a:cubicBezTo>
                    <a:pt x="12" y="16"/>
                    <a:pt x="13" y="19"/>
                    <a:pt x="14" y="21"/>
                  </a:cubicBezTo>
                  <a:cubicBezTo>
                    <a:pt x="14" y="22"/>
                    <a:pt x="14" y="23"/>
                    <a:pt x="15" y="24"/>
                  </a:cubicBezTo>
                  <a:cubicBezTo>
                    <a:pt x="16" y="24"/>
                    <a:pt x="16" y="24"/>
                    <a:pt x="17" y="26"/>
                  </a:cubicBezTo>
                  <a:cubicBezTo>
                    <a:pt x="16" y="25"/>
                    <a:pt x="16" y="25"/>
                    <a:pt x="16" y="25"/>
                  </a:cubicBezTo>
                  <a:cubicBezTo>
                    <a:pt x="16" y="25"/>
                    <a:pt x="16" y="26"/>
                    <a:pt x="16" y="26"/>
                  </a:cubicBezTo>
                  <a:cubicBezTo>
                    <a:pt x="17" y="26"/>
                    <a:pt x="17" y="26"/>
                    <a:pt x="18" y="27"/>
                  </a:cubicBezTo>
                  <a:cubicBezTo>
                    <a:pt x="17" y="26"/>
                    <a:pt x="17" y="26"/>
                    <a:pt x="17" y="26"/>
                  </a:cubicBezTo>
                  <a:cubicBezTo>
                    <a:pt x="17" y="27"/>
                    <a:pt x="18" y="27"/>
                    <a:pt x="18" y="28"/>
                  </a:cubicBezTo>
                  <a:cubicBezTo>
                    <a:pt x="18" y="27"/>
                    <a:pt x="18" y="27"/>
                    <a:pt x="18" y="27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8" y="27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19" y="28"/>
                    <a:pt x="19" y="28"/>
                    <a:pt x="19" y="28"/>
                  </a:cubicBezTo>
                  <a:cubicBezTo>
                    <a:pt x="20" y="28"/>
                    <a:pt x="20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1" y="29"/>
                    <a:pt x="21" y="29"/>
                    <a:pt x="21" y="29"/>
                  </a:cubicBezTo>
                  <a:cubicBezTo>
                    <a:pt x="22" y="29"/>
                    <a:pt x="22" y="29"/>
                    <a:pt x="22" y="29"/>
                  </a:cubicBezTo>
                  <a:cubicBezTo>
                    <a:pt x="20" y="28"/>
                    <a:pt x="22" y="28"/>
                    <a:pt x="21" y="27"/>
                  </a:cubicBezTo>
                  <a:cubicBezTo>
                    <a:pt x="21" y="26"/>
                    <a:pt x="19" y="26"/>
                    <a:pt x="20" y="26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5"/>
                    <a:pt x="20" y="25"/>
                  </a:cubicBezTo>
                  <a:cubicBezTo>
                    <a:pt x="20" y="25"/>
                    <a:pt x="20" y="24"/>
                    <a:pt x="19" y="24"/>
                  </a:cubicBezTo>
                  <a:cubicBezTo>
                    <a:pt x="19" y="24"/>
                    <a:pt x="20" y="24"/>
                    <a:pt x="20" y="24"/>
                  </a:cubicBezTo>
                  <a:cubicBezTo>
                    <a:pt x="20" y="23"/>
                    <a:pt x="20" y="23"/>
                    <a:pt x="20" y="23"/>
                  </a:cubicBezTo>
                  <a:cubicBezTo>
                    <a:pt x="23" y="24"/>
                    <a:pt x="22" y="22"/>
                    <a:pt x="20" y="21"/>
                  </a:cubicBezTo>
                  <a:cubicBezTo>
                    <a:pt x="22" y="22"/>
                    <a:pt x="22" y="21"/>
                    <a:pt x="23" y="21"/>
                  </a:cubicBezTo>
                  <a:cubicBezTo>
                    <a:pt x="23" y="20"/>
                    <a:pt x="23" y="20"/>
                    <a:pt x="24" y="19"/>
                  </a:cubicBezTo>
                  <a:cubicBezTo>
                    <a:pt x="24" y="18"/>
                    <a:pt x="23" y="18"/>
                    <a:pt x="23" y="17"/>
                  </a:cubicBezTo>
                  <a:cubicBezTo>
                    <a:pt x="24" y="16"/>
                    <a:pt x="25" y="17"/>
                    <a:pt x="26" y="16"/>
                  </a:cubicBezTo>
                  <a:cubicBezTo>
                    <a:pt x="26" y="15"/>
                    <a:pt x="27" y="15"/>
                    <a:pt x="26" y="13"/>
                  </a:cubicBezTo>
                  <a:cubicBezTo>
                    <a:pt x="26" y="12"/>
                    <a:pt x="26" y="12"/>
                    <a:pt x="26" y="11"/>
                  </a:cubicBezTo>
                  <a:cubicBezTo>
                    <a:pt x="27" y="10"/>
                    <a:pt x="28" y="9"/>
                    <a:pt x="27" y="8"/>
                  </a:cubicBezTo>
                  <a:cubicBezTo>
                    <a:pt x="26" y="7"/>
                    <a:pt x="22" y="6"/>
                    <a:pt x="21" y="7"/>
                  </a:cubicBezTo>
                  <a:cubicBezTo>
                    <a:pt x="20" y="6"/>
                    <a:pt x="19" y="6"/>
                    <a:pt x="18" y="6"/>
                  </a:cubicBezTo>
                  <a:cubicBezTo>
                    <a:pt x="18" y="6"/>
                    <a:pt x="17" y="6"/>
                    <a:pt x="17" y="7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5"/>
                    <a:pt x="16" y="4"/>
                    <a:pt x="15" y="3"/>
                  </a:cubicBezTo>
                  <a:cubicBezTo>
                    <a:pt x="14" y="3"/>
                    <a:pt x="13" y="3"/>
                    <a:pt x="12" y="3"/>
                  </a:cubicBezTo>
                  <a:cubicBezTo>
                    <a:pt x="11" y="3"/>
                    <a:pt x="11" y="2"/>
                    <a:pt x="10" y="2"/>
                  </a:cubicBezTo>
                  <a:cubicBezTo>
                    <a:pt x="9" y="2"/>
                    <a:pt x="9" y="1"/>
                    <a:pt x="8" y="1"/>
                  </a:cubicBezTo>
                  <a:cubicBezTo>
                    <a:pt x="9" y="1"/>
                    <a:pt x="9" y="1"/>
                    <a:pt x="9" y="1"/>
                  </a:cubicBezTo>
                  <a:cubicBezTo>
                    <a:pt x="7" y="1"/>
                    <a:pt x="6" y="1"/>
                    <a:pt x="5" y="0"/>
                  </a:cubicBezTo>
                  <a:cubicBezTo>
                    <a:pt x="4" y="1"/>
                    <a:pt x="4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0"/>
                  </a:cubicBezTo>
                  <a:cubicBezTo>
                    <a:pt x="2" y="1"/>
                    <a:pt x="2" y="1"/>
                    <a:pt x="2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6" name="Freeform 1478"/>
            <p:cNvSpPr>
              <a:spLocks/>
            </p:cNvSpPr>
            <p:nvPr userDrawn="1"/>
          </p:nvSpPr>
          <p:spPr bwMode="auto">
            <a:xfrm>
              <a:off x="295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7" name="Freeform 1479"/>
            <p:cNvSpPr>
              <a:spLocks/>
            </p:cNvSpPr>
            <p:nvPr userDrawn="1"/>
          </p:nvSpPr>
          <p:spPr bwMode="auto">
            <a:xfrm>
              <a:off x="295" y="389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0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8" name="Freeform 1480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0" y="1"/>
                </a:cxn>
              </a:cxnLst>
              <a:rect l="0" t="0" r="r" b="b"/>
              <a:pathLst>
                <a:path w="5" h="2">
                  <a:moveTo>
                    <a:pt x="0" y="1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4" y="1"/>
                    <a:pt x="3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4" y="2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59" name="Freeform 1481"/>
            <p:cNvSpPr>
              <a:spLocks/>
            </p:cNvSpPr>
            <p:nvPr userDrawn="1"/>
          </p:nvSpPr>
          <p:spPr bwMode="auto">
            <a:xfrm>
              <a:off x="289" y="383"/>
              <a:ext cx="10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5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5" h="3">
                  <a:moveTo>
                    <a:pt x="0" y="2"/>
                  </a:move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3"/>
                    <a:pt x="5" y="3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3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4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5" y="2"/>
                    <a:pt x="5" y="2"/>
                  </a:cubicBezTo>
                  <a:cubicBezTo>
                    <a:pt x="5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0" name="Freeform 1482"/>
            <p:cNvSpPr>
              <a:spLocks/>
            </p:cNvSpPr>
            <p:nvPr userDrawn="1"/>
          </p:nvSpPr>
          <p:spPr bwMode="auto">
            <a:xfrm>
              <a:off x="299" y="387"/>
              <a:ext cx="6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3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0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1" name="Freeform 1483"/>
            <p:cNvSpPr>
              <a:spLocks/>
            </p:cNvSpPr>
            <p:nvPr userDrawn="1"/>
          </p:nvSpPr>
          <p:spPr bwMode="auto">
            <a:xfrm>
              <a:off x="299" y="387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1"/>
                    <a:pt x="1" y="1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2" name="Freeform 1484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3" name="Freeform 1485"/>
            <p:cNvSpPr>
              <a:spLocks/>
            </p:cNvSpPr>
            <p:nvPr userDrawn="1"/>
          </p:nvSpPr>
          <p:spPr bwMode="auto">
            <a:xfrm>
              <a:off x="307" y="389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4" name="Freeform 1486"/>
            <p:cNvSpPr>
              <a:spLocks/>
            </p:cNvSpPr>
            <p:nvPr userDrawn="1"/>
          </p:nvSpPr>
          <p:spPr bwMode="auto">
            <a:xfrm>
              <a:off x="299" y="314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3">
                  <a:moveTo>
                    <a:pt x="0" y="2"/>
                  </a:moveTo>
                  <a:cubicBezTo>
                    <a:pt x="0" y="3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5" name="Freeform 1487"/>
            <p:cNvSpPr>
              <a:spLocks/>
            </p:cNvSpPr>
            <p:nvPr userDrawn="1"/>
          </p:nvSpPr>
          <p:spPr bwMode="auto">
            <a:xfrm>
              <a:off x="299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6" name="Freeform 1488"/>
            <p:cNvSpPr>
              <a:spLocks/>
            </p:cNvSpPr>
            <p:nvPr userDrawn="1"/>
          </p:nvSpPr>
          <p:spPr bwMode="auto">
            <a:xfrm>
              <a:off x="297" y="302"/>
              <a:ext cx="8" cy="8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2" y="1"/>
                </a:cxn>
              </a:cxnLst>
              <a:rect l="0" t="0" r="r" b="b"/>
              <a:pathLst>
                <a:path w="4" h="4">
                  <a:moveTo>
                    <a:pt x="2" y="1"/>
                  </a:moveTo>
                  <a:cubicBezTo>
                    <a:pt x="0" y="4"/>
                    <a:pt x="4" y="0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7" name="Freeform 1489"/>
            <p:cNvSpPr>
              <a:spLocks/>
            </p:cNvSpPr>
            <p:nvPr userDrawn="1"/>
          </p:nvSpPr>
          <p:spPr bwMode="auto">
            <a:xfrm>
              <a:off x="299" y="304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0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8" name="Freeform 1490"/>
            <p:cNvSpPr>
              <a:spLocks/>
            </p:cNvSpPr>
            <p:nvPr userDrawn="1"/>
          </p:nvSpPr>
          <p:spPr bwMode="auto">
            <a:xfrm>
              <a:off x="293" y="300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69" name="Freeform 1491"/>
            <p:cNvSpPr>
              <a:spLocks/>
            </p:cNvSpPr>
            <p:nvPr userDrawn="1"/>
          </p:nvSpPr>
          <p:spPr bwMode="auto">
            <a:xfrm>
              <a:off x="293" y="29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0" name="Freeform 1492"/>
            <p:cNvSpPr>
              <a:spLocks/>
            </p:cNvSpPr>
            <p:nvPr userDrawn="1"/>
          </p:nvSpPr>
          <p:spPr bwMode="auto">
            <a:xfrm>
              <a:off x="297" y="284"/>
              <a:ext cx="6" cy="12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2" y="3"/>
                </a:cxn>
                <a:cxn ang="0">
                  <a:pos x="3" y="0"/>
                </a:cxn>
                <a:cxn ang="0">
                  <a:pos x="1" y="2"/>
                </a:cxn>
              </a:cxnLst>
              <a:rect l="0" t="0" r="r" b="b"/>
              <a:pathLst>
                <a:path w="3" h="6">
                  <a:moveTo>
                    <a:pt x="1" y="2"/>
                  </a:moveTo>
                  <a:cubicBezTo>
                    <a:pt x="1" y="3"/>
                    <a:pt x="0" y="6"/>
                    <a:pt x="2" y="3"/>
                  </a:cubicBezTo>
                  <a:cubicBezTo>
                    <a:pt x="3" y="2"/>
                    <a:pt x="2" y="1"/>
                    <a:pt x="3" y="0"/>
                  </a:cubicBezTo>
                  <a:cubicBezTo>
                    <a:pt x="2" y="0"/>
                    <a:pt x="2" y="1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1" name="Freeform 1493"/>
            <p:cNvSpPr>
              <a:spLocks/>
            </p:cNvSpPr>
            <p:nvPr userDrawn="1"/>
          </p:nvSpPr>
          <p:spPr bwMode="auto">
            <a:xfrm>
              <a:off x="299" y="282"/>
              <a:ext cx="4" cy="10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1" y="4"/>
                </a:cxn>
                <a:cxn ang="0">
                  <a:pos x="2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3"/>
                </a:cxn>
                <a:cxn ang="0">
                  <a:pos x="1" y="4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0" y="3"/>
                </a:cxn>
              </a:cxnLst>
              <a:rect l="0" t="0" r="r" b="b"/>
              <a:pathLst>
                <a:path w="2" h="5">
                  <a:moveTo>
                    <a:pt x="0" y="3"/>
                  </a:moveTo>
                  <a:cubicBezTo>
                    <a:pt x="0" y="3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4"/>
                  </a:cubicBezTo>
                  <a:cubicBezTo>
                    <a:pt x="2" y="4"/>
                    <a:pt x="2" y="3"/>
                    <a:pt x="2" y="3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3"/>
                    <a:pt x="1" y="3"/>
                    <a:pt x="1" y="4"/>
                  </a:cubicBezTo>
                  <a:cubicBezTo>
                    <a:pt x="1" y="4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4"/>
                    <a:pt x="1" y="3"/>
                    <a:pt x="1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2" name="Freeform 1494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1"/>
                </a:cxn>
              </a:cxnLst>
              <a:rect l="0" t="0" r="r" b="b"/>
              <a:pathLst>
                <a:path w="2" h="3">
                  <a:moveTo>
                    <a:pt x="1" y="1"/>
                  </a:moveTo>
                  <a:cubicBezTo>
                    <a:pt x="0" y="1"/>
                    <a:pt x="1" y="2"/>
                    <a:pt x="1" y="3"/>
                  </a:cubicBezTo>
                  <a:cubicBezTo>
                    <a:pt x="2" y="3"/>
                    <a:pt x="2" y="2"/>
                    <a:pt x="2" y="1"/>
                  </a:cubicBezTo>
                  <a:cubicBezTo>
                    <a:pt x="2" y="2"/>
                    <a:pt x="2" y="2"/>
                    <a:pt x="1" y="2"/>
                  </a:cubicBezTo>
                  <a:cubicBezTo>
                    <a:pt x="2" y="2"/>
                    <a:pt x="2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3" name="Freeform 1495"/>
            <p:cNvSpPr>
              <a:spLocks/>
            </p:cNvSpPr>
            <p:nvPr userDrawn="1"/>
          </p:nvSpPr>
          <p:spPr bwMode="auto">
            <a:xfrm>
              <a:off x="293" y="288"/>
              <a:ext cx="4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2" h="3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4" name="Freeform 1496"/>
            <p:cNvSpPr>
              <a:spLocks/>
            </p:cNvSpPr>
            <p:nvPr userDrawn="1"/>
          </p:nvSpPr>
          <p:spPr bwMode="auto">
            <a:xfrm>
              <a:off x="295" y="294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0"/>
                    <a:pt x="1" y="1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5" name="Freeform 1497"/>
            <p:cNvSpPr>
              <a:spLocks/>
            </p:cNvSpPr>
            <p:nvPr userDrawn="1"/>
          </p:nvSpPr>
          <p:spPr bwMode="auto">
            <a:xfrm>
              <a:off x="295" y="292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2">
                  <a:moveTo>
                    <a:pt x="0" y="1"/>
                  </a:move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6" name="Freeform 1498"/>
            <p:cNvSpPr>
              <a:spLocks/>
            </p:cNvSpPr>
            <p:nvPr userDrawn="1"/>
          </p:nvSpPr>
          <p:spPr bwMode="auto">
            <a:xfrm>
              <a:off x="291" y="290"/>
              <a:ext cx="4" cy="16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5"/>
                </a:cxn>
                <a:cxn ang="0">
                  <a:pos x="0" y="5"/>
                </a:cxn>
                <a:cxn ang="0">
                  <a:pos x="0" y="4"/>
                </a:cxn>
                <a:cxn ang="0">
                  <a:pos x="0" y="3"/>
                </a:cxn>
              </a:cxnLst>
              <a:rect l="0" t="0" r="r" b="b"/>
              <a:pathLst>
                <a:path w="2" h="8">
                  <a:moveTo>
                    <a:pt x="0" y="3"/>
                  </a:moveTo>
                  <a:cubicBezTo>
                    <a:pt x="0" y="4"/>
                    <a:pt x="0" y="4"/>
                    <a:pt x="0" y="5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0" y="8"/>
                    <a:pt x="2" y="0"/>
                    <a:pt x="0" y="4"/>
                  </a:cubicBezTo>
                  <a:cubicBezTo>
                    <a:pt x="1" y="4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7" name="Freeform 1499"/>
            <p:cNvSpPr>
              <a:spLocks/>
            </p:cNvSpPr>
            <p:nvPr userDrawn="1"/>
          </p:nvSpPr>
          <p:spPr bwMode="auto">
            <a:xfrm>
              <a:off x="291" y="296"/>
              <a:ext cx="2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3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8" name="Freeform 1500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79" name="Freeform 1501"/>
            <p:cNvSpPr>
              <a:spLocks/>
            </p:cNvSpPr>
            <p:nvPr userDrawn="1"/>
          </p:nvSpPr>
          <p:spPr bwMode="auto">
            <a:xfrm>
              <a:off x="289" y="298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0" name="Freeform 1502"/>
            <p:cNvSpPr>
              <a:spLocks/>
            </p:cNvSpPr>
            <p:nvPr userDrawn="1"/>
          </p:nvSpPr>
          <p:spPr bwMode="auto">
            <a:xfrm>
              <a:off x="291" y="290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0" y="0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1" name="Freeform 1503"/>
            <p:cNvSpPr>
              <a:spLocks/>
            </p:cNvSpPr>
            <p:nvPr userDrawn="1"/>
          </p:nvSpPr>
          <p:spPr bwMode="auto">
            <a:xfrm>
              <a:off x="289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2" name="Freeform 1504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3" name="Freeform 1505"/>
            <p:cNvSpPr>
              <a:spLocks/>
            </p:cNvSpPr>
            <p:nvPr userDrawn="1"/>
          </p:nvSpPr>
          <p:spPr bwMode="auto">
            <a:xfrm>
              <a:off x="289" y="292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4" name="Freeform 1506"/>
            <p:cNvSpPr>
              <a:spLocks/>
            </p:cNvSpPr>
            <p:nvPr userDrawn="1"/>
          </p:nvSpPr>
          <p:spPr bwMode="auto">
            <a:xfrm>
              <a:off x="285" y="298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5" name="Freeform 1507"/>
            <p:cNvSpPr>
              <a:spLocks/>
            </p:cNvSpPr>
            <p:nvPr userDrawn="1"/>
          </p:nvSpPr>
          <p:spPr bwMode="auto">
            <a:xfrm>
              <a:off x="285" y="29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6" name="Freeform 1508"/>
            <p:cNvSpPr>
              <a:spLocks/>
            </p:cNvSpPr>
            <p:nvPr userDrawn="1"/>
          </p:nvSpPr>
          <p:spPr bwMode="auto">
            <a:xfrm>
              <a:off x="283" y="294"/>
              <a:ext cx="6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3" y="0"/>
                </a:cxn>
                <a:cxn ang="0">
                  <a:pos x="0" y="1"/>
                </a:cxn>
              </a:cxnLst>
              <a:rect l="0" t="0" r="r" b="b"/>
              <a:pathLst>
                <a:path w="3" h="2">
                  <a:moveTo>
                    <a:pt x="0" y="1"/>
                  </a:moveTo>
                  <a:cubicBezTo>
                    <a:pt x="1" y="2"/>
                    <a:pt x="1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3" y="0"/>
                    <a:pt x="3" y="0"/>
                  </a:cubicBezTo>
                  <a:cubicBezTo>
                    <a:pt x="2" y="0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7" name="Freeform 1509"/>
            <p:cNvSpPr>
              <a:spLocks/>
            </p:cNvSpPr>
            <p:nvPr userDrawn="1"/>
          </p:nvSpPr>
          <p:spPr bwMode="auto">
            <a:xfrm>
              <a:off x="283" y="292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3" y="1"/>
                    <a:pt x="3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1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2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8" name="Freeform 1510"/>
            <p:cNvSpPr>
              <a:spLocks/>
            </p:cNvSpPr>
            <p:nvPr userDrawn="1"/>
          </p:nvSpPr>
          <p:spPr bwMode="auto">
            <a:xfrm>
              <a:off x="285" y="296"/>
              <a:ext cx="4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0" y="2"/>
                    <a:pt x="0" y="2"/>
                    <a:pt x="1" y="2"/>
                  </a:cubicBezTo>
                  <a:cubicBezTo>
                    <a:pt x="0" y="3"/>
                    <a:pt x="0" y="3"/>
                    <a:pt x="1" y="2"/>
                  </a:cubicBezTo>
                  <a:cubicBezTo>
                    <a:pt x="2" y="2"/>
                    <a:pt x="2" y="2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1" y="0"/>
                    <a:pt x="1" y="0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89" name="Freeform 1511"/>
            <p:cNvSpPr>
              <a:spLocks/>
            </p:cNvSpPr>
            <p:nvPr userDrawn="1"/>
          </p:nvSpPr>
          <p:spPr bwMode="auto">
            <a:xfrm>
              <a:off x="285" y="296"/>
              <a:ext cx="6" cy="6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3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3" h="3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2" y="2"/>
                    <a:pt x="2" y="2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3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2"/>
                    <a:pt x="1" y="2"/>
                  </a:cubicBezTo>
                  <a:cubicBezTo>
                    <a:pt x="1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0" name="Freeform 1512"/>
            <p:cNvSpPr>
              <a:spLocks/>
            </p:cNvSpPr>
            <p:nvPr userDrawn="1"/>
          </p:nvSpPr>
          <p:spPr bwMode="auto">
            <a:xfrm>
              <a:off x="279" y="298"/>
              <a:ext cx="4" cy="10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5"/>
                </a:cxn>
                <a:cxn ang="0">
                  <a:pos x="2" y="2"/>
                </a:cxn>
                <a:cxn ang="0">
                  <a:pos x="0" y="4"/>
                </a:cxn>
              </a:cxnLst>
              <a:rect l="0" t="0" r="r" b="b"/>
              <a:pathLst>
                <a:path w="3" h="5">
                  <a:moveTo>
                    <a:pt x="0" y="4"/>
                  </a:move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2" y="3"/>
                    <a:pt x="2" y="2"/>
                  </a:cubicBezTo>
                  <a:cubicBezTo>
                    <a:pt x="3" y="0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1" name="Freeform 1513"/>
            <p:cNvSpPr>
              <a:spLocks/>
            </p:cNvSpPr>
            <p:nvPr userDrawn="1"/>
          </p:nvSpPr>
          <p:spPr bwMode="auto">
            <a:xfrm>
              <a:off x="277" y="300"/>
              <a:ext cx="8" cy="12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4"/>
                </a:cxn>
                <a:cxn ang="0">
                  <a:pos x="0" y="5"/>
                </a:cxn>
                <a:cxn ang="0">
                  <a:pos x="1" y="5"/>
                </a:cxn>
                <a:cxn ang="0">
                  <a:pos x="2" y="3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3" y="0"/>
                </a:cxn>
                <a:cxn ang="0">
                  <a:pos x="3" y="0"/>
                </a:cxn>
                <a:cxn ang="0">
                  <a:pos x="2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2" y="3"/>
                </a:cxn>
                <a:cxn ang="0">
                  <a:pos x="0" y="4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</a:cxnLst>
              <a:rect l="0" t="0" r="r" b="b"/>
              <a:pathLst>
                <a:path w="4" h="5">
                  <a:moveTo>
                    <a:pt x="0" y="3"/>
                  </a:moveTo>
                  <a:cubicBezTo>
                    <a:pt x="0" y="4"/>
                    <a:pt x="0" y="4"/>
                    <a:pt x="0" y="4"/>
                  </a:cubicBezTo>
                  <a:cubicBezTo>
                    <a:pt x="0" y="5"/>
                    <a:pt x="0" y="5"/>
                    <a:pt x="0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2" y="4"/>
                    <a:pt x="2" y="3"/>
                  </a:cubicBezTo>
                  <a:cubicBezTo>
                    <a:pt x="3" y="2"/>
                    <a:pt x="3" y="2"/>
                    <a:pt x="4" y="1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3" y="0"/>
                    <a:pt x="3" y="0"/>
                    <a:pt x="3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2" y="2"/>
                    <a:pt x="2" y="2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2"/>
                    <a:pt x="2" y="3"/>
                  </a:cubicBezTo>
                  <a:cubicBezTo>
                    <a:pt x="2" y="3"/>
                    <a:pt x="1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2" name="Freeform 1514"/>
            <p:cNvSpPr>
              <a:spLocks/>
            </p:cNvSpPr>
            <p:nvPr userDrawn="1"/>
          </p:nvSpPr>
          <p:spPr bwMode="auto">
            <a:xfrm>
              <a:off x="413" y="389"/>
              <a:ext cx="4" cy="16"/>
            </a:xfrm>
            <a:custGeom>
              <a:avLst/>
              <a:gdLst/>
              <a:ahLst/>
              <a:cxnLst>
                <a:cxn ang="0">
                  <a:pos x="0" y="6"/>
                </a:cxn>
                <a:cxn ang="0">
                  <a:pos x="2" y="5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0" y="6"/>
                </a:cxn>
              </a:cxnLst>
              <a:rect l="0" t="0" r="r" b="b"/>
              <a:pathLst>
                <a:path w="2" h="8">
                  <a:moveTo>
                    <a:pt x="0" y="6"/>
                  </a:moveTo>
                  <a:cubicBezTo>
                    <a:pt x="0" y="8"/>
                    <a:pt x="2" y="7"/>
                    <a:pt x="2" y="5"/>
                  </a:cubicBezTo>
                  <a:cubicBezTo>
                    <a:pt x="2" y="4"/>
                    <a:pt x="2" y="2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0" y="2"/>
                    <a:pt x="0" y="3"/>
                  </a:cubicBezTo>
                  <a:cubicBezTo>
                    <a:pt x="0" y="4"/>
                    <a:pt x="0" y="5"/>
                    <a:pt x="0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3" name="Freeform 1515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4" name="Freeform 1516"/>
            <p:cNvSpPr>
              <a:spLocks/>
            </p:cNvSpPr>
            <p:nvPr userDrawn="1"/>
          </p:nvSpPr>
          <p:spPr bwMode="auto">
            <a:xfrm>
              <a:off x="431" y="351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5" name="Freeform 1517"/>
            <p:cNvSpPr>
              <a:spLocks/>
            </p:cNvSpPr>
            <p:nvPr userDrawn="1"/>
          </p:nvSpPr>
          <p:spPr bwMode="auto">
            <a:xfrm>
              <a:off x="445" y="324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2">
                  <a:moveTo>
                    <a:pt x="0" y="1"/>
                  </a:moveTo>
                  <a:cubicBezTo>
                    <a:pt x="0" y="2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6" name="Freeform 1518"/>
            <p:cNvSpPr>
              <a:spLocks/>
            </p:cNvSpPr>
            <p:nvPr userDrawn="1"/>
          </p:nvSpPr>
          <p:spPr bwMode="auto">
            <a:xfrm>
              <a:off x="443" y="324"/>
              <a:ext cx="2" cy="4"/>
            </a:xfrm>
            <a:custGeom>
              <a:avLst/>
              <a:gdLst/>
              <a:ahLst/>
              <a:cxnLst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2" y="4"/>
                </a:cxn>
              </a:cxnLst>
              <a:rect l="0" t="0" r="r" b="b"/>
              <a:pathLst>
                <a:path w="2" h="4">
                  <a:moveTo>
                    <a:pt x="2" y="4"/>
                  </a:moveTo>
                  <a:lnTo>
                    <a:pt x="2" y="4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4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2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7" name="Freeform 1519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8" name="Freeform 1520"/>
            <p:cNvSpPr>
              <a:spLocks/>
            </p:cNvSpPr>
            <p:nvPr userDrawn="1"/>
          </p:nvSpPr>
          <p:spPr bwMode="auto">
            <a:xfrm>
              <a:off x="447" y="316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99" name="Freeform 1521"/>
            <p:cNvSpPr>
              <a:spLocks/>
            </p:cNvSpPr>
            <p:nvPr userDrawn="1"/>
          </p:nvSpPr>
          <p:spPr bwMode="auto">
            <a:xfrm>
              <a:off x="443" y="304"/>
              <a:ext cx="2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0" name="Freeform 1522"/>
            <p:cNvSpPr>
              <a:spLocks/>
            </p:cNvSpPr>
            <p:nvPr userDrawn="1"/>
          </p:nvSpPr>
          <p:spPr bwMode="auto">
            <a:xfrm>
              <a:off x="443" y="304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1" name="Freeform 1523"/>
            <p:cNvSpPr>
              <a:spLocks/>
            </p:cNvSpPr>
            <p:nvPr userDrawn="1"/>
          </p:nvSpPr>
          <p:spPr bwMode="auto">
            <a:xfrm>
              <a:off x="445" y="304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2" name="Freeform 1524"/>
            <p:cNvSpPr>
              <a:spLocks/>
            </p:cNvSpPr>
            <p:nvPr userDrawn="1"/>
          </p:nvSpPr>
          <p:spPr bwMode="auto">
            <a:xfrm>
              <a:off x="445" y="302"/>
              <a:ext cx="4" cy="4"/>
            </a:xfrm>
            <a:custGeom>
              <a:avLst/>
              <a:gdLst/>
              <a:ahLst/>
              <a:cxnLst>
                <a:cxn ang="0">
                  <a:pos x="0" y="4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4"/>
                </a:cxn>
              </a:cxnLst>
              <a:rect l="0" t="0" r="r" b="b"/>
              <a:pathLst>
                <a:path h="4">
                  <a:moveTo>
                    <a:pt x="0" y="4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4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3" name="Freeform 1525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3" y="5"/>
                    <a:pt x="3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1" y="1"/>
                    <a:pt x="0" y="0"/>
                  </a:cubicBezTo>
                  <a:cubicBezTo>
                    <a:pt x="1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4"/>
                    <a:pt x="2" y="4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4" name="Freeform 1526"/>
            <p:cNvSpPr>
              <a:spLocks/>
            </p:cNvSpPr>
            <p:nvPr userDrawn="1"/>
          </p:nvSpPr>
          <p:spPr bwMode="auto">
            <a:xfrm>
              <a:off x="439" y="294"/>
              <a:ext cx="4" cy="10"/>
            </a:xfrm>
            <a:custGeom>
              <a:avLst/>
              <a:gdLst/>
              <a:ahLst/>
              <a:cxnLst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3" y="5"/>
                </a:cxn>
                <a:cxn ang="0">
                  <a:pos x="2" y="5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0" y="0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3"/>
                </a:cxn>
                <a:cxn ang="0">
                  <a:pos x="3" y="3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3" y="5"/>
                </a:cxn>
                <a:cxn ang="0">
                  <a:pos x="3" y="4"/>
                </a:cxn>
                <a:cxn ang="0">
                  <a:pos x="3" y="4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  <a:cxn ang="0">
                  <a:pos x="2" y="5"/>
                </a:cxn>
              </a:cxnLst>
              <a:rect l="0" t="0" r="r" b="b"/>
              <a:pathLst>
                <a:path w="3" h="5">
                  <a:moveTo>
                    <a:pt x="2" y="5"/>
                  </a:move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3" y="5"/>
                    <a:pt x="3" y="5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2" y="1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2" y="2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5" name="Freeform 1527"/>
            <p:cNvSpPr>
              <a:spLocks/>
            </p:cNvSpPr>
            <p:nvPr userDrawn="1"/>
          </p:nvSpPr>
          <p:spPr bwMode="auto">
            <a:xfrm>
              <a:off x="437" y="29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1" h="2">
                  <a:moveTo>
                    <a:pt x="1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6" name="Freeform 1528"/>
            <p:cNvSpPr>
              <a:spLocks/>
            </p:cNvSpPr>
            <p:nvPr userDrawn="1"/>
          </p:nvSpPr>
          <p:spPr bwMode="auto">
            <a:xfrm>
              <a:off x="435" y="290"/>
              <a:ext cx="6" cy="6"/>
            </a:xfrm>
            <a:custGeom>
              <a:avLst/>
              <a:gdLst/>
              <a:ahLst/>
              <a:cxnLst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3">
                  <a:moveTo>
                    <a:pt x="2" y="2"/>
                  </a:move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7" name="Freeform 1529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0" y="0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8" name="Freeform 1530"/>
            <p:cNvSpPr>
              <a:spLocks/>
            </p:cNvSpPr>
            <p:nvPr userDrawn="1"/>
          </p:nvSpPr>
          <p:spPr bwMode="auto">
            <a:xfrm>
              <a:off x="437" y="290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09" name="Freeform 1531"/>
            <p:cNvSpPr>
              <a:spLocks/>
            </p:cNvSpPr>
            <p:nvPr userDrawn="1"/>
          </p:nvSpPr>
          <p:spPr bwMode="auto">
            <a:xfrm>
              <a:off x="431" y="282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0" name="Freeform 1532"/>
            <p:cNvSpPr>
              <a:spLocks/>
            </p:cNvSpPr>
            <p:nvPr userDrawn="1"/>
          </p:nvSpPr>
          <p:spPr bwMode="auto">
            <a:xfrm>
              <a:off x="431" y="282"/>
              <a:ext cx="2" cy="2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1" name="Freeform 1533"/>
            <p:cNvSpPr>
              <a:spLocks/>
            </p:cNvSpPr>
            <p:nvPr userDrawn="1"/>
          </p:nvSpPr>
          <p:spPr bwMode="auto">
            <a:xfrm>
              <a:off x="419" y="274"/>
              <a:ext cx="2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2" name="Freeform 1534"/>
            <p:cNvSpPr>
              <a:spLocks/>
            </p:cNvSpPr>
            <p:nvPr userDrawn="1"/>
          </p:nvSpPr>
          <p:spPr bwMode="auto">
            <a:xfrm>
              <a:off x="419" y="272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3" name="Freeform 1535"/>
            <p:cNvSpPr>
              <a:spLocks/>
            </p:cNvSpPr>
            <p:nvPr userDrawn="1"/>
          </p:nvSpPr>
          <p:spPr bwMode="auto">
            <a:xfrm>
              <a:off x="425" y="284"/>
              <a:ext cx="10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1"/>
                </a:cxn>
              </a:cxnLst>
              <a:rect l="0" t="0" r="r" b="b"/>
              <a:pathLst>
                <a:path w="5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3"/>
                    <a:pt x="4" y="2"/>
                    <a:pt x="4" y="2"/>
                  </a:cubicBezTo>
                  <a:cubicBezTo>
                    <a:pt x="3" y="1"/>
                    <a:pt x="2" y="1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4" name="Freeform 1536"/>
            <p:cNvSpPr>
              <a:spLocks/>
            </p:cNvSpPr>
            <p:nvPr userDrawn="1"/>
          </p:nvSpPr>
          <p:spPr bwMode="auto">
            <a:xfrm>
              <a:off x="425" y="284"/>
              <a:ext cx="12" cy="8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6" y="4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4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3"/>
                </a:cxn>
                <a:cxn ang="0">
                  <a:pos x="5" y="4"/>
                </a:cxn>
                <a:cxn ang="0">
                  <a:pos x="5" y="4"/>
                </a:cxn>
                <a:cxn ang="0">
                  <a:pos x="5" y="3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6" h="4">
                  <a:moveTo>
                    <a:pt x="1" y="1"/>
                  </a:moveTo>
                  <a:cubicBezTo>
                    <a:pt x="2" y="2"/>
                    <a:pt x="4" y="3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6" y="4"/>
                    <a:pt x="6" y="4"/>
                    <a:pt x="6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1"/>
                    <a:pt x="2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4" y="3"/>
                    <a:pt x="4" y="3"/>
                  </a:cubicBezTo>
                  <a:cubicBezTo>
                    <a:pt x="4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3"/>
                    <a:pt x="5" y="3"/>
                    <a:pt x="5" y="3"/>
                  </a:cubicBezTo>
                  <a:cubicBezTo>
                    <a:pt x="4" y="2"/>
                    <a:pt x="3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5" name="Freeform 1537"/>
            <p:cNvSpPr>
              <a:spLocks/>
            </p:cNvSpPr>
            <p:nvPr userDrawn="1"/>
          </p:nvSpPr>
          <p:spPr bwMode="auto">
            <a:xfrm>
              <a:off x="391" y="26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6" name="Freeform 1538"/>
            <p:cNvSpPr>
              <a:spLocks/>
            </p:cNvSpPr>
            <p:nvPr userDrawn="1"/>
          </p:nvSpPr>
          <p:spPr bwMode="auto">
            <a:xfrm>
              <a:off x="389" y="266"/>
              <a:ext cx="4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1">
                  <a:moveTo>
                    <a:pt x="1" y="1"/>
                  </a:move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7" name="Freeform 1539"/>
            <p:cNvSpPr>
              <a:spLocks/>
            </p:cNvSpPr>
            <p:nvPr userDrawn="1"/>
          </p:nvSpPr>
          <p:spPr bwMode="auto">
            <a:xfrm>
              <a:off x="387" y="262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8" name="Freeform 1540"/>
            <p:cNvSpPr>
              <a:spLocks/>
            </p:cNvSpPr>
            <p:nvPr userDrawn="1"/>
          </p:nvSpPr>
          <p:spPr bwMode="auto">
            <a:xfrm>
              <a:off x="385" y="262"/>
              <a:ext cx="4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4" y="2"/>
                </a:cxn>
                <a:cxn ang="0">
                  <a:pos x="4" y="0"/>
                </a:cxn>
                <a:cxn ang="0">
                  <a:pos x="4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2"/>
                </a:cxn>
              </a:cxnLst>
              <a:rect l="0" t="0" r="r" b="b"/>
              <a:pathLst>
                <a:path w="4" h="2">
                  <a:moveTo>
                    <a:pt x="2" y="2"/>
                  </a:moveTo>
                  <a:lnTo>
                    <a:pt x="2" y="2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4" y="2"/>
                  </a:lnTo>
                  <a:lnTo>
                    <a:pt x="4" y="0"/>
                  </a:lnTo>
                  <a:lnTo>
                    <a:pt x="4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19" name="Freeform 1541"/>
            <p:cNvSpPr>
              <a:spLocks/>
            </p:cNvSpPr>
            <p:nvPr userDrawn="1"/>
          </p:nvSpPr>
          <p:spPr bwMode="auto">
            <a:xfrm>
              <a:off x="385" y="262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2" y="2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0" name="Freeform 1542"/>
            <p:cNvSpPr>
              <a:spLocks/>
            </p:cNvSpPr>
            <p:nvPr userDrawn="1"/>
          </p:nvSpPr>
          <p:spPr bwMode="auto">
            <a:xfrm>
              <a:off x="383" y="262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3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</a:cxnLst>
              <a:rect l="0" t="0" r="r" b="b"/>
              <a:pathLst>
                <a:path w="3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2"/>
                    <a:pt x="1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1" name="Freeform 1543"/>
            <p:cNvSpPr>
              <a:spLocks/>
            </p:cNvSpPr>
            <p:nvPr userDrawn="1"/>
          </p:nvSpPr>
          <p:spPr bwMode="auto">
            <a:xfrm>
              <a:off x="369" y="270"/>
              <a:ext cx="4" cy="2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0" y="0"/>
                </a:cxn>
                <a:cxn ang="0">
                  <a:pos x="2" y="1"/>
                </a:cxn>
              </a:cxnLst>
              <a:rect l="0" t="0" r="r" b="b"/>
              <a:pathLst>
                <a:path w="2" h="1">
                  <a:moveTo>
                    <a:pt x="2" y="1"/>
                  </a:moveTo>
                  <a:cubicBezTo>
                    <a:pt x="2" y="0"/>
                    <a:pt x="1" y="0"/>
                    <a:pt x="0" y="0"/>
                  </a:cubicBezTo>
                  <a:cubicBezTo>
                    <a:pt x="0" y="0"/>
                    <a:pt x="1" y="1"/>
                    <a:pt x="2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2" name="Freeform 1544"/>
            <p:cNvSpPr>
              <a:spLocks/>
            </p:cNvSpPr>
            <p:nvPr userDrawn="1"/>
          </p:nvSpPr>
          <p:spPr bwMode="auto">
            <a:xfrm>
              <a:off x="369" y="268"/>
              <a:ext cx="4" cy="4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1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3" name="Freeform 1545"/>
            <p:cNvSpPr>
              <a:spLocks/>
            </p:cNvSpPr>
            <p:nvPr userDrawn="1"/>
          </p:nvSpPr>
          <p:spPr bwMode="auto">
            <a:xfrm>
              <a:off x="361" y="268"/>
              <a:ext cx="8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4" y="2"/>
                </a:cxn>
                <a:cxn ang="0">
                  <a:pos x="0" y="0"/>
                </a:cxn>
                <a:cxn ang="0">
                  <a:pos x="1" y="2"/>
                </a:cxn>
              </a:cxnLst>
              <a:rect l="0" t="0" r="r" b="b"/>
              <a:pathLst>
                <a:path w="4" h="2">
                  <a:moveTo>
                    <a:pt x="1" y="2"/>
                  </a:moveTo>
                  <a:cubicBezTo>
                    <a:pt x="2" y="2"/>
                    <a:pt x="4" y="2"/>
                    <a:pt x="4" y="2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4" name="Freeform 1546"/>
            <p:cNvSpPr>
              <a:spLocks/>
            </p:cNvSpPr>
            <p:nvPr userDrawn="1"/>
          </p:nvSpPr>
          <p:spPr bwMode="auto">
            <a:xfrm>
              <a:off x="361" y="268"/>
              <a:ext cx="10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3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5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1"/>
                </a:cxn>
                <a:cxn ang="0">
                  <a:pos x="3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5" h="2">
                  <a:moveTo>
                    <a:pt x="1" y="2"/>
                  </a:moveTo>
                  <a:cubicBezTo>
                    <a:pt x="2" y="2"/>
                    <a:pt x="3" y="2"/>
                    <a:pt x="3" y="2"/>
                  </a:cubicBezTo>
                  <a:cubicBezTo>
                    <a:pt x="4" y="2"/>
                    <a:pt x="4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3" y="1"/>
                    <a:pt x="2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1" y="1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3" y="1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4" y="1"/>
                    <a:pt x="4" y="1"/>
                  </a:cubicBezTo>
                  <a:cubicBezTo>
                    <a:pt x="4" y="2"/>
                    <a:pt x="4" y="2"/>
                    <a:pt x="3" y="2"/>
                  </a:cubicBezTo>
                  <a:cubicBezTo>
                    <a:pt x="3" y="2"/>
                    <a:pt x="2" y="2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5" name="Freeform 1547"/>
            <p:cNvSpPr>
              <a:spLocks/>
            </p:cNvSpPr>
            <p:nvPr userDrawn="1"/>
          </p:nvSpPr>
          <p:spPr bwMode="auto">
            <a:xfrm>
              <a:off x="367" y="302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6" name="Freeform 1548"/>
            <p:cNvSpPr>
              <a:spLocks/>
            </p:cNvSpPr>
            <p:nvPr userDrawn="1"/>
          </p:nvSpPr>
          <p:spPr bwMode="auto">
            <a:xfrm>
              <a:off x="367" y="300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7" name="Freeform 1549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1" y="1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8" name="Freeform 1550"/>
            <p:cNvSpPr>
              <a:spLocks/>
            </p:cNvSpPr>
            <p:nvPr userDrawn="1"/>
          </p:nvSpPr>
          <p:spPr bwMode="auto">
            <a:xfrm>
              <a:off x="339" y="339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29" name="Freeform 1551"/>
            <p:cNvSpPr>
              <a:spLocks/>
            </p:cNvSpPr>
            <p:nvPr userDrawn="1"/>
          </p:nvSpPr>
          <p:spPr bwMode="auto">
            <a:xfrm>
              <a:off x="351" y="33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0" name="Freeform 1552"/>
            <p:cNvSpPr>
              <a:spLocks/>
            </p:cNvSpPr>
            <p:nvPr userDrawn="1"/>
          </p:nvSpPr>
          <p:spPr bwMode="auto">
            <a:xfrm>
              <a:off x="351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1" name="Freeform 1553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2" name="Freeform 1554"/>
            <p:cNvSpPr>
              <a:spLocks/>
            </p:cNvSpPr>
            <p:nvPr userDrawn="1"/>
          </p:nvSpPr>
          <p:spPr bwMode="auto">
            <a:xfrm>
              <a:off x="353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0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0" y="3"/>
                  </a:lnTo>
                  <a:lnTo>
                    <a:pt x="2" y="3"/>
                  </a:lnTo>
                  <a:lnTo>
                    <a:pt x="2" y="3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3" name="Freeform 1555"/>
            <p:cNvSpPr>
              <a:spLocks/>
            </p:cNvSpPr>
            <p:nvPr userDrawn="1"/>
          </p:nvSpPr>
          <p:spPr bwMode="auto">
            <a:xfrm>
              <a:off x="353" y="337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4" name="Freeform 1556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5" name="Freeform 1557"/>
            <p:cNvSpPr>
              <a:spLocks/>
            </p:cNvSpPr>
            <p:nvPr userDrawn="1"/>
          </p:nvSpPr>
          <p:spPr bwMode="auto">
            <a:xfrm>
              <a:off x="353" y="337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6" name="Freeform 1558"/>
            <p:cNvSpPr>
              <a:spLocks/>
            </p:cNvSpPr>
            <p:nvPr userDrawn="1"/>
          </p:nvSpPr>
          <p:spPr bwMode="auto">
            <a:xfrm>
              <a:off x="359" y="328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7" name="Freeform 1559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8" name="Freeform 1560"/>
            <p:cNvSpPr>
              <a:spLocks/>
            </p:cNvSpPr>
            <p:nvPr userDrawn="1"/>
          </p:nvSpPr>
          <p:spPr bwMode="auto">
            <a:xfrm>
              <a:off x="359" y="326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39" name="Freeform 1561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0" name="Freeform 1562"/>
            <p:cNvSpPr>
              <a:spLocks/>
            </p:cNvSpPr>
            <p:nvPr userDrawn="1"/>
          </p:nvSpPr>
          <p:spPr bwMode="auto">
            <a:xfrm>
              <a:off x="359" y="326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1" name="Freeform 1563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2" y="7"/>
                </a:cxn>
                <a:cxn ang="0">
                  <a:pos x="5" y="5"/>
                </a:cxn>
                <a:cxn ang="0">
                  <a:pos x="5" y="5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4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4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3" y="4"/>
                    <a:pt x="2" y="4"/>
                  </a:cubicBezTo>
                  <a:cubicBezTo>
                    <a:pt x="2" y="5"/>
                    <a:pt x="2" y="5"/>
                    <a:pt x="2" y="6"/>
                  </a:cubicBezTo>
                  <a:cubicBezTo>
                    <a:pt x="2" y="5"/>
                    <a:pt x="3" y="6"/>
                    <a:pt x="3" y="5"/>
                  </a:cubicBezTo>
                  <a:cubicBezTo>
                    <a:pt x="3" y="6"/>
                    <a:pt x="3" y="6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2" name="Freeform 1564"/>
            <p:cNvSpPr>
              <a:spLocks/>
            </p:cNvSpPr>
            <p:nvPr userDrawn="1"/>
          </p:nvSpPr>
          <p:spPr bwMode="auto">
            <a:xfrm>
              <a:off x="337" y="337"/>
              <a:ext cx="10" cy="14"/>
            </a:xfrm>
            <a:custGeom>
              <a:avLst/>
              <a:gdLst/>
              <a:ahLst/>
              <a:cxnLst>
                <a:cxn ang="0">
                  <a:pos x="5" y="5"/>
                </a:cxn>
                <a:cxn ang="0">
                  <a:pos x="5" y="5"/>
                </a:cxn>
                <a:cxn ang="0">
                  <a:pos x="5" y="4"/>
                </a:cxn>
                <a:cxn ang="0">
                  <a:pos x="4" y="4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5"/>
                </a:cxn>
                <a:cxn ang="0">
                  <a:pos x="2" y="6"/>
                </a:cxn>
                <a:cxn ang="0">
                  <a:pos x="3" y="5"/>
                </a:cxn>
                <a:cxn ang="0">
                  <a:pos x="2" y="7"/>
                </a:cxn>
                <a:cxn ang="0">
                  <a:pos x="3" y="5"/>
                </a:cxn>
                <a:cxn ang="0">
                  <a:pos x="2" y="6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3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4" y="4"/>
                </a:cxn>
                <a:cxn ang="0">
                  <a:pos x="4" y="4"/>
                </a:cxn>
                <a:cxn ang="0">
                  <a:pos x="4" y="5"/>
                </a:cxn>
                <a:cxn ang="0">
                  <a:pos x="5" y="5"/>
                </a:cxn>
                <a:cxn ang="0">
                  <a:pos x="2" y="7"/>
                </a:cxn>
              </a:cxnLst>
              <a:rect l="0" t="0" r="r" b="b"/>
              <a:pathLst>
                <a:path w="5" h="7">
                  <a:moveTo>
                    <a:pt x="2" y="7"/>
                  </a:moveTo>
                  <a:cubicBezTo>
                    <a:pt x="3" y="6"/>
                    <a:pt x="5" y="6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3"/>
                    <a:pt x="3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3" y="6"/>
                    <a:pt x="3" y="6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6"/>
                    <a:pt x="2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3" y="6"/>
                    <a:pt x="3" y="6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3" y="5"/>
                    <a:pt x="3" y="5"/>
                  </a:cubicBezTo>
                  <a:cubicBezTo>
                    <a:pt x="3" y="5"/>
                    <a:pt x="2" y="5"/>
                    <a:pt x="2" y="5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6"/>
                    <a:pt x="2" y="6"/>
                    <a:pt x="2" y="6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5"/>
                    <a:pt x="2" y="5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4"/>
                    <a:pt x="3" y="4"/>
                    <a:pt x="3" y="4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4" y="3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4" y="4"/>
                    <a:pt x="4" y="4"/>
                    <a:pt x="4" y="4"/>
                  </a:cubicBezTo>
                  <a:cubicBezTo>
                    <a:pt x="5" y="4"/>
                    <a:pt x="5" y="4"/>
                    <a:pt x="5" y="4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4" y="5"/>
                    <a:pt x="4" y="5"/>
                    <a:pt x="4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5" y="5"/>
                    <a:pt x="5" y="5"/>
                    <a:pt x="5" y="5"/>
                  </a:cubicBezTo>
                  <a:cubicBezTo>
                    <a:pt x="4" y="6"/>
                    <a:pt x="3" y="6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  <a:cubicBezTo>
                    <a:pt x="2" y="7"/>
                    <a:pt x="2" y="7"/>
                    <a:pt x="2" y="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3" name="Freeform 1565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1" y="2"/>
                </a:cxn>
                <a:cxn ang="0">
                  <a:pos x="1" y="3"/>
                </a:cxn>
              </a:cxnLst>
              <a:rect l="0" t="0" r="r" b="b"/>
              <a:pathLst>
                <a:path w="3" h="4">
                  <a:moveTo>
                    <a:pt x="1" y="3"/>
                  </a:moveTo>
                  <a:cubicBezTo>
                    <a:pt x="2" y="4"/>
                    <a:pt x="3" y="1"/>
                    <a:pt x="2" y="1"/>
                  </a:cubicBezTo>
                  <a:cubicBezTo>
                    <a:pt x="1" y="0"/>
                    <a:pt x="0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4" name="Freeform 1566"/>
            <p:cNvSpPr>
              <a:spLocks/>
            </p:cNvSpPr>
            <p:nvPr userDrawn="1"/>
          </p:nvSpPr>
          <p:spPr bwMode="auto">
            <a:xfrm>
              <a:off x="335" y="343"/>
              <a:ext cx="4" cy="8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1" y="4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3" h="4">
                  <a:moveTo>
                    <a:pt x="0" y="3"/>
                  </a:move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3" y="2"/>
                    <a:pt x="3" y="2"/>
                  </a:cubicBezTo>
                  <a:cubicBezTo>
                    <a:pt x="3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5" name="Freeform 1567"/>
            <p:cNvSpPr>
              <a:spLocks/>
            </p:cNvSpPr>
            <p:nvPr userDrawn="1"/>
          </p:nvSpPr>
          <p:spPr bwMode="auto">
            <a:xfrm>
              <a:off x="359" y="355"/>
              <a:ext cx="1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1">
                  <a:moveTo>
                    <a:pt x="0" y="0"/>
                  </a:moveTo>
                  <a:cubicBezTo>
                    <a:pt x="0" y="0"/>
                    <a:pt x="0" y="1"/>
                    <a:pt x="0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6" name="Freeform 1568"/>
            <p:cNvSpPr>
              <a:spLocks/>
            </p:cNvSpPr>
            <p:nvPr userDrawn="1"/>
          </p:nvSpPr>
          <p:spPr bwMode="auto">
            <a:xfrm>
              <a:off x="357" y="353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7" name="Freeform 1569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1" y="1"/>
                  </a:cubicBezTo>
                  <a:cubicBezTo>
                    <a:pt x="1" y="1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8" name="Freeform 1570"/>
            <p:cNvSpPr>
              <a:spLocks/>
            </p:cNvSpPr>
            <p:nvPr userDrawn="1"/>
          </p:nvSpPr>
          <p:spPr bwMode="auto">
            <a:xfrm>
              <a:off x="359" y="357"/>
              <a:ext cx="2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49" name="Freeform 1571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0" name="Freeform 1572"/>
            <p:cNvSpPr>
              <a:spLocks/>
            </p:cNvSpPr>
            <p:nvPr userDrawn="1"/>
          </p:nvSpPr>
          <p:spPr bwMode="auto">
            <a:xfrm>
              <a:off x="363" y="357"/>
              <a:ext cx="4" cy="4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1" name="Freeform 1573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2" name="Freeform 1574"/>
            <p:cNvSpPr>
              <a:spLocks/>
            </p:cNvSpPr>
            <p:nvPr userDrawn="1"/>
          </p:nvSpPr>
          <p:spPr bwMode="auto">
            <a:xfrm>
              <a:off x="371" y="355"/>
              <a:ext cx="4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3" name="Freeform 1575"/>
            <p:cNvSpPr>
              <a:spLocks/>
            </p:cNvSpPr>
            <p:nvPr userDrawn="1"/>
          </p:nvSpPr>
          <p:spPr bwMode="auto">
            <a:xfrm>
              <a:off x="375" y="355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1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4" name="Freeform 1576"/>
            <p:cNvSpPr>
              <a:spLocks/>
            </p:cNvSpPr>
            <p:nvPr userDrawn="1"/>
          </p:nvSpPr>
          <p:spPr bwMode="auto">
            <a:xfrm>
              <a:off x="375" y="355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2" h="1">
                  <a:moveTo>
                    <a:pt x="0" y="1"/>
                  </a:moveTo>
                  <a:cubicBezTo>
                    <a:pt x="1" y="1"/>
                    <a:pt x="1" y="1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5" name="Freeform 1577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6" name="Freeform 1578"/>
            <p:cNvSpPr>
              <a:spLocks/>
            </p:cNvSpPr>
            <p:nvPr userDrawn="1"/>
          </p:nvSpPr>
          <p:spPr bwMode="auto">
            <a:xfrm>
              <a:off x="383" y="351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7" name="Freeform 1579"/>
            <p:cNvSpPr>
              <a:spLocks/>
            </p:cNvSpPr>
            <p:nvPr userDrawn="1"/>
          </p:nvSpPr>
          <p:spPr bwMode="auto">
            <a:xfrm>
              <a:off x="375" y="351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8" name="Freeform 1580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59" name="Line 1581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0" name="Line 1582"/>
            <p:cNvSpPr>
              <a:spLocks noChangeShapeType="1"/>
            </p:cNvSpPr>
            <p:nvPr userDrawn="1"/>
          </p:nvSpPr>
          <p:spPr bwMode="auto">
            <a:xfrm>
              <a:off x="375" y="353"/>
              <a:ext cx="1" cy="1"/>
            </a:xfrm>
            <a:prstGeom prst="line">
              <a:avLst/>
            </a:pr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1" name="Freeform 1583"/>
            <p:cNvSpPr>
              <a:spLocks/>
            </p:cNvSpPr>
            <p:nvPr userDrawn="1"/>
          </p:nvSpPr>
          <p:spPr bwMode="auto">
            <a:xfrm>
              <a:off x="375" y="351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2" name="Freeform 1584"/>
            <p:cNvSpPr>
              <a:spLocks/>
            </p:cNvSpPr>
            <p:nvPr userDrawn="1"/>
          </p:nvSpPr>
          <p:spPr bwMode="auto">
            <a:xfrm>
              <a:off x="375" y="395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3" name="Freeform 1585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4" name="Freeform 1586"/>
            <p:cNvSpPr>
              <a:spLocks/>
            </p:cNvSpPr>
            <p:nvPr userDrawn="1"/>
          </p:nvSpPr>
          <p:spPr bwMode="auto">
            <a:xfrm>
              <a:off x="461" y="341"/>
              <a:ext cx="4" cy="4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0"/>
                </a:cxn>
              </a:cxnLst>
              <a:rect l="0" t="0" r="r" b="b"/>
              <a:pathLst>
                <a:path w="2" h="2">
                  <a:moveTo>
                    <a:pt x="2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5" name="Freeform 1587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0" y="1"/>
                    <a:pt x="1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6" name="Freeform 1588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7" name="Freeform 1589"/>
            <p:cNvSpPr>
              <a:spLocks/>
            </p:cNvSpPr>
            <p:nvPr userDrawn="1"/>
          </p:nvSpPr>
          <p:spPr bwMode="auto">
            <a:xfrm>
              <a:off x="463" y="35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8" name="Freeform 1590"/>
            <p:cNvSpPr>
              <a:spLocks/>
            </p:cNvSpPr>
            <p:nvPr userDrawn="1"/>
          </p:nvSpPr>
          <p:spPr bwMode="auto">
            <a:xfrm>
              <a:off x="465" y="361"/>
              <a:ext cx="1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cubicBezTo>
                    <a:pt x="0" y="1"/>
                    <a:pt x="0" y="1"/>
                    <a:pt x="0" y="2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69" name="Freeform 1591"/>
            <p:cNvSpPr>
              <a:spLocks/>
            </p:cNvSpPr>
            <p:nvPr userDrawn="1"/>
          </p:nvSpPr>
          <p:spPr bwMode="auto">
            <a:xfrm>
              <a:off x="463" y="359"/>
              <a:ext cx="2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</a:cxnLst>
              <a:rect l="0" t="0" r="r" b="b"/>
              <a:pathLst>
                <a:path w="1" h="3">
                  <a:moveTo>
                    <a:pt x="1" y="1"/>
                  </a:moveTo>
                  <a:cubicBezTo>
                    <a:pt x="1" y="2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0" name="Freeform 1592"/>
            <p:cNvSpPr>
              <a:spLocks/>
            </p:cNvSpPr>
            <p:nvPr userDrawn="1"/>
          </p:nvSpPr>
          <p:spPr bwMode="auto">
            <a:xfrm>
              <a:off x="443" y="345"/>
              <a:ext cx="8" cy="8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4" y="2"/>
                </a:cxn>
                <a:cxn ang="0">
                  <a:pos x="0" y="1"/>
                </a:cxn>
              </a:cxnLst>
              <a:rect l="0" t="0" r="r" b="b"/>
              <a:pathLst>
                <a:path w="4" h="4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3" y="2"/>
                    <a:pt x="4" y="4"/>
                    <a:pt x="4" y="2"/>
                  </a:cubicBezTo>
                  <a:cubicBezTo>
                    <a:pt x="4" y="1"/>
                    <a:pt x="1" y="0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1" name="Freeform 1593"/>
            <p:cNvSpPr>
              <a:spLocks/>
            </p:cNvSpPr>
            <p:nvPr userDrawn="1"/>
          </p:nvSpPr>
          <p:spPr bwMode="auto">
            <a:xfrm>
              <a:off x="443" y="345"/>
              <a:ext cx="8" cy="6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4" y="3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3" y="1"/>
                </a:cxn>
                <a:cxn ang="0">
                  <a:pos x="4" y="2"/>
                </a:cxn>
                <a:cxn ang="0">
                  <a:pos x="4" y="2"/>
                </a:cxn>
                <a:cxn ang="0">
                  <a:pos x="4" y="3"/>
                </a:cxn>
                <a:cxn ang="0">
                  <a:pos x="3" y="3"/>
                </a:cxn>
                <a:cxn ang="0">
                  <a:pos x="2" y="2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w="4" h="3">
                  <a:moveTo>
                    <a:pt x="0" y="1"/>
                  </a:moveTo>
                  <a:cubicBezTo>
                    <a:pt x="0" y="2"/>
                    <a:pt x="1" y="2"/>
                    <a:pt x="2" y="2"/>
                  </a:cubicBezTo>
                  <a:cubicBezTo>
                    <a:pt x="2" y="3"/>
                    <a:pt x="3" y="3"/>
                    <a:pt x="3" y="3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1"/>
                    <a:pt x="3" y="0"/>
                    <a:pt x="1" y="0"/>
                  </a:cubicBezTo>
                  <a:cubicBezTo>
                    <a:pt x="1" y="0"/>
                    <a:pt x="0" y="0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1"/>
                    <a:pt x="1" y="1"/>
                  </a:cubicBezTo>
                  <a:cubicBezTo>
                    <a:pt x="2" y="1"/>
                    <a:pt x="2" y="1"/>
                    <a:pt x="3" y="1"/>
                  </a:cubicBezTo>
                  <a:cubicBezTo>
                    <a:pt x="3" y="1"/>
                    <a:pt x="4" y="2"/>
                    <a:pt x="4" y="2"/>
                  </a:cubicBezTo>
                  <a:cubicBezTo>
                    <a:pt x="4" y="2"/>
                    <a:pt x="4" y="2"/>
                    <a:pt x="4" y="2"/>
                  </a:cubicBezTo>
                  <a:cubicBezTo>
                    <a:pt x="4" y="3"/>
                    <a:pt x="4" y="3"/>
                    <a:pt x="4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2"/>
                    <a:pt x="2" y="2"/>
                  </a:cubicBezTo>
                  <a:cubicBezTo>
                    <a:pt x="1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2" name="Freeform 1594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" y="0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1" y="2"/>
                    <a:pt x="2" y="1"/>
                    <a:pt x="2" y="0"/>
                  </a:cubicBezTo>
                  <a:cubicBezTo>
                    <a:pt x="2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3" name="Freeform 1595"/>
            <p:cNvSpPr>
              <a:spLocks/>
            </p:cNvSpPr>
            <p:nvPr userDrawn="1"/>
          </p:nvSpPr>
          <p:spPr bwMode="auto">
            <a:xfrm>
              <a:off x="451" y="347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cubicBezTo>
                    <a:pt x="0" y="2"/>
                    <a:pt x="1" y="2"/>
                    <a:pt x="1" y="1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0" y="1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4" name="Freeform 1596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5" name="Freeform 1597"/>
            <p:cNvSpPr>
              <a:spLocks/>
            </p:cNvSpPr>
            <p:nvPr userDrawn="1"/>
          </p:nvSpPr>
          <p:spPr bwMode="auto">
            <a:xfrm>
              <a:off x="455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6" name="Freeform 1598"/>
            <p:cNvSpPr>
              <a:spLocks/>
            </p:cNvSpPr>
            <p:nvPr userDrawn="1"/>
          </p:nvSpPr>
          <p:spPr bwMode="auto">
            <a:xfrm>
              <a:off x="457" y="343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1" y="1"/>
                    <a:pt x="1" y="0"/>
                  </a:cubicBezTo>
                  <a:cubicBezTo>
                    <a:pt x="1" y="1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7" name="Freeform 1599"/>
            <p:cNvSpPr>
              <a:spLocks/>
            </p:cNvSpPr>
            <p:nvPr userDrawn="1"/>
          </p:nvSpPr>
          <p:spPr bwMode="auto">
            <a:xfrm>
              <a:off x="455" y="341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2" y="1"/>
                </a:cxn>
                <a:cxn ang="0">
                  <a:pos x="2" y="0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</a:cxnLst>
              <a:rect l="0" t="0" r="r" b="b"/>
              <a:pathLst>
                <a:path w="2" h="3">
                  <a:moveTo>
                    <a:pt x="1" y="3"/>
                  </a:moveTo>
                  <a:cubicBezTo>
                    <a:pt x="1" y="2"/>
                    <a:pt x="2" y="2"/>
                    <a:pt x="2" y="1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2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8" name="Freeform 1600"/>
            <p:cNvSpPr>
              <a:spLocks/>
            </p:cNvSpPr>
            <p:nvPr userDrawn="1"/>
          </p:nvSpPr>
          <p:spPr bwMode="auto">
            <a:xfrm>
              <a:off x="459" y="341"/>
              <a:ext cx="1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79" name="Freeform 1601"/>
            <p:cNvSpPr>
              <a:spLocks/>
            </p:cNvSpPr>
            <p:nvPr userDrawn="1"/>
          </p:nvSpPr>
          <p:spPr bwMode="auto">
            <a:xfrm>
              <a:off x="459" y="339"/>
              <a:ext cx="1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0" y="1"/>
                </a:cxn>
              </a:cxnLst>
              <a:rect l="0" t="0" r="r" b="b"/>
              <a:pathLst>
                <a:path h="1">
                  <a:moveTo>
                    <a:pt x="0" y="1"/>
                  </a:moveTo>
                  <a:cubicBezTo>
                    <a:pt x="0" y="1"/>
                    <a:pt x="0" y="0"/>
                    <a:pt x="0" y="1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0" name="Freeform 1602"/>
            <p:cNvSpPr>
              <a:spLocks/>
            </p:cNvSpPr>
            <p:nvPr userDrawn="1"/>
          </p:nvSpPr>
          <p:spPr bwMode="auto">
            <a:xfrm>
              <a:off x="459" y="339"/>
              <a:ext cx="2" cy="2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</a:cxnLst>
              <a:rect l="0" t="0" r="r" b="b"/>
              <a:pathLst>
                <a:path w="2" h="2">
                  <a:moveTo>
                    <a:pt x="2" y="2"/>
                  </a:move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1" name="Freeform 1603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0" y="0"/>
                    <a:pt x="0" y="1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2" name="Freeform 1604"/>
            <p:cNvSpPr>
              <a:spLocks/>
            </p:cNvSpPr>
            <p:nvPr userDrawn="1"/>
          </p:nvSpPr>
          <p:spPr bwMode="auto">
            <a:xfrm>
              <a:off x="457" y="345"/>
              <a:ext cx="2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3" name="Freeform 1605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1"/>
                    <a:pt x="0" y="0"/>
                    <a:pt x="1" y="0"/>
                  </a:cubicBezTo>
                  <a:cubicBezTo>
                    <a:pt x="0" y="0"/>
                    <a:pt x="0" y="1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4" name="Freeform 1606"/>
            <p:cNvSpPr>
              <a:spLocks/>
            </p:cNvSpPr>
            <p:nvPr userDrawn="1"/>
          </p:nvSpPr>
          <p:spPr bwMode="auto">
            <a:xfrm>
              <a:off x="459" y="341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1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5" name="Freeform 1607"/>
            <p:cNvSpPr>
              <a:spLocks/>
            </p:cNvSpPr>
            <p:nvPr userDrawn="1"/>
          </p:nvSpPr>
          <p:spPr bwMode="auto">
            <a:xfrm>
              <a:off x="461" y="334"/>
              <a:ext cx="4" cy="1"/>
            </a:xfrm>
            <a:custGeom>
              <a:avLst/>
              <a:gdLst/>
              <a:ahLst/>
              <a:cxnLst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</a:cxnLst>
              <a:rect l="0" t="0" r="r" b="b"/>
              <a:pathLst>
                <a:path w="2">
                  <a:moveTo>
                    <a:pt x="2" y="0"/>
                  </a:moveTo>
                  <a:lnTo>
                    <a:pt x="0" y="0"/>
                  </a:lnTo>
                  <a:lnTo>
                    <a:pt x="2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6" name="Freeform 1608"/>
            <p:cNvSpPr>
              <a:spLocks/>
            </p:cNvSpPr>
            <p:nvPr userDrawn="1"/>
          </p:nvSpPr>
          <p:spPr bwMode="auto">
            <a:xfrm>
              <a:off x="461" y="332"/>
              <a:ext cx="4" cy="5"/>
            </a:xfrm>
            <a:custGeom>
              <a:avLst/>
              <a:gdLst/>
              <a:ahLst/>
              <a:cxnLst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5"/>
                </a:cxn>
                <a:cxn ang="0">
                  <a:pos x="2" y="2"/>
                </a:cxn>
              </a:cxnLst>
              <a:rect l="0" t="0" r="r" b="b"/>
              <a:pathLst>
                <a:path w="2" h="5">
                  <a:moveTo>
                    <a:pt x="2" y="2"/>
                  </a:move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5"/>
                  </a:lnTo>
                  <a:lnTo>
                    <a:pt x="2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7" name="Freeform 1609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8" name="Freeform 1610"/>
            <p:cNvSpPr>
              <a:spLocks/>
            </p:cNvSpPr>
            <p:nvPr userDrawn="1"/>
          </p:nvSpPr>
          <p:spPr bwMode="auto">
            <a:xfrm>
              <a:off x="449" y="347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>
                  <a:moveTo>
                    <a:pt x="0" y="0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89" name="Freeform 1611"/>
            <p:cNvSpPr>
              <a:spLocks/>
            </p:cNvSpPr>
            <p:nvPr userDrawn="1"/>
          </p:nvSpPr>
          <p:spPr bwMode="auto">
            <a:xfrm>
              <a:off x="455" y="34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0" name="Freeform 1612"/>
            <p:cNvSpPr>
              <a:spLocks/>
            </p:cNvSpPr>
            <p:nvPr userDrawn="1"/>
          </p:nvSpPr>
          <p:spPr bwMode="auto">
            <a:xfrm>
              <a:off x="451" y="332"/>
              <a:ext cx="6" cy="13"/>
            </a:xfrm>
            <a:custGeom>
              <a:avLst/>
              <a:gdLst/>
              <a:ahLst/>
              <a:cxnLst>
                <a:cxn ang="0">
                  <a:pos x="0" y="5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1" y="6"/>
                </a:cxn>
                <a:cxn ang="0">
                  <a:pos x="2" y="5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0" y="5"/>
                </a:cxn>
              </a:cxnLst>
              <a:rect l="0" t="0" r="r" b="b"/>
              <a:pathLst>
                <a:path w="3" h="6">
                  <a:moveTo>
                    <a:pt x="0" y="5"/>
                  </a:moveTo>
                  <a:cubicBezTo>
                    <a:pt x="0" y="5"/>
                    <a:pt x="0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2" y="5"/>
                    <a:pt x="1" y="5"/>
                    <a:pt x="2" y="5"/>
                  </a:cubicBezTo>
                  <a:cubicBezTo>
                    <a:pt x="3" y="3"/>
                    <a:pt x="1" y="2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2"/>
                    <a:pt x="0" y="4"/>
                    <a:pt x="0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1" name="Freeform 1613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4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4"/>
                </a:cxn>
              </a:cxnLst>
              <a:rect l="0" t="0" r="r" b="b"/>
              <a:pathLst>
                <a:path w="2" h="5">
                  <a:moveTo>
                    <a:pt x="1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4"/>
                    <a:pt x="1" y="4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3"/>
                    <a:pt x="1" y="3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0" y="2"/>
                    <a:pt x="1" y="1"/>
                    <a:pt x="1" y="0"/>
                  </a:cubicBezTo>
                  <a:cubicBezTo>
                    <a:pt x="1" y="2"/>
                    <a:pt x="0" y="2"/>
                    <a:pt x="1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2" name="Freeform 1614"/>
            <p:cNvSpPr>
              <a:spLocks/>
            </p:cNvSpPr>
            <p:nvPr userDrawn="1"/>
          </p:nvSpPr>
          <p:spPr bwMode="auto">
            <a:xfrm>
              <a:off x="455" y="332"/>
              <a:ext cx="4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1" y="5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4"/>
                </a:cxn>
                <a:cxn ang="0">
                  <a:pos x="2" y="4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3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4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4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5"/>
                </a:cxn>
                <a:cxn ang="0">
                  <a:pos x="1" y="5"/>
                </a:cxn>
                <a:cxn ang="0">
                  <a:pos x="0" y="4"/>
                </a:cxn>
              </a:cxnLst>
              <a:rect l="0" t="0" r="r" b="b"/>
              <a:pathLst>
                <a:path w="2" h="5">
                  <a:moveTo>
                    <a:pt x="0" y="4"/>
                  </a:moveTo>
                  <a:cubicBezTo>
                    <a:pt x="1" y="4"/>
                    <a:pt x="1" y="4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1" y="3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2"/>
                    <a:pt x="0" y="2"/>
                    <a:pt x="0" y="3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0" y="2"/>
                    <a:pt x="0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5"/>
                    <a:pt x="1" y="5"/>
                    <a:pt x="1" y="5"/>
                  </a:cubicBezTo>
                  <a:cubicBezTo>
                    <a:pt x="1" y="4"/>
                    <a:pt x="1" y="4"/>
                    <a:pt x="1" y="4"/>
                  </a:cubicBezTo>
                  <a:cubicBezTo>
                    <a:pt x="0" y="4"/>
                    <a:pt x="0" y="4"/>
                    <a:pt x="0" y="4"/>
                  </a:cubicBezTo>
                  <a:cubicBezTo>
                    <a:pt x="0" y="4"/>
                    <a:pt x="0" y="4"/>
                    <a:pt x="0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3" name="Freeform 1615"/>
            <p:cNvSpPr>
              <a:spLocks/>
            </p:cNvSpPr>
            <p:nvPr userDrawn="1"/>
          </p:nvSpPr>
          <p:spPr bwMode="auto">
            <a:xfrm>
              <a:off x="457" y="330"/>
              <a:ext cx="2" cy="2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1" h="1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0" y="0"/>
                    <a:pt x="1" y="1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4" name="Freeform 1616"/>
            <p:cNvSpPr>
              <a:spLocks/>
            </p:cNvSpPr>
            <p:nvPr userDrawn="1"/>
          </p:nvSpPr>
          <p:spPr bwMode="auto">
            <a:xfrm>
              <a:off x="457" y="330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</a:cxnLst>
              <a:rect l="0" t="0" r="r" b="b"/>
              <a:pathLst>
                <a:path w="1" h="2">
                  <a:moveTo>
                    <a:pt x="0" y="1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1"/>
                    <a:pt x="1" y="1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5" name="Freeform 1617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6" name="Freeform 1618"/>
            <p:cNvSpPr>
              <a:spLocks/>
            </p:cNvSpPr>
            <p:nvPr userDrawn="1"/>
          </p:nvSpPr>
          <p:spPr bwMode="auto">
            <a:xfrm>
              <a:off x="459" y="337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7" name="Freeform 1619"/>
            <p:cNvSpPr>
              <a:spLocks/>
            </p:cNvSpPr>
            <p:nvPr userDrawn="1"/>
          </p:nvSpPr>
          <p:spPr bwMode="auto">
            <a:xfrm>
              <a:off x="459" y="334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0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8" name="Freeform 1620"/>
            <p:cNvSpPr>
              <a:spLocks/>
            </p:cNvSpPr>
            <p:nvPr userDrawn="1"/>
          </p:nvSpPr>
          <p:spPr bwMode="auto">
            <a:xfrm>
              <a:off x="459" y="334"/>
              <a:ext cx="2" cy="3"/>
            </a:xfrm>
            <a:custGeom>
              <a:avLst/>
              <a:gdLst/>
              <a:ahLst/>
              <a:cxnLst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3"/>
                </a:cxn>
                <a:cxn ang="0">
                  <a:pos x="0" y="3"/>
                </a:cxn>
              </a:cxnLst>
              <a:rect l="0" t="0" r="r" b="b"/>
              <a:pathLst>
                <a:path w="2" h="3">
                  <a:moveTo>
                    <a:pt x="0" y="3"/>
                  </a:move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3"/>
                  </a:lnTo>
                  <a:lnTo>
                    <a:pt x="0" y="3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199" name="Freeform 1621"/>
            <p:cNvSpPr>
              <a:spLocks/>
            </p:cNvSpPr>
            <p:nvPr userDrawn="1"/>
          </p:nvSpPr>
          <p:spPr bwMode="auto">
            <a:xfrm>
              <a:off x="459" y="330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0" name="Freeform 1622"/>
            <p:cNvSpPr>
              <a:spLocks/>
            </p:cNvSpPr>
            <p:nvPr userDrawn="1"/>
          </p:nvSpPr>
          <p:spPr bwMode="auto">
            <a:xfrm>
              <a:off x="449" y="322"/>
              <a:ext cx="4" cy="4"/>
            </a:xfrm>
            <a:custGeom>
              <a:avLst/>
              <a:gdLst/>
              <a:ahLst/>
              <a:cxnLst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1"/>
                </a:cxn>
              </a:cxnLst>
              <a:rect l="0" t="0" r="r" b="b"/>
              <a:pathLst>
                <a:path w="2" h="2">
                  <a:moveTo>
                    <a:pt x="1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1"/>
                    <a:pt x="1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0"/>
                    <a:pt x="1" y="0"/>
                  </a:cubicBezTo>
                  <a:cubicBezTo>
                    <a:pt x="0" y="0"/>
                    <a:pt x="0" y="1"/>
                    <a:pt x="1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1" name="Freeform 1623"/>
            <p:cNvSpPr>
              <a:spLocks/>
            </p:cNvSpPr>
            <p:nvPr userDrawn="1"/>
          </p:nvSpPr>
          <p:spPr bwMode="auto">
            <a:xfrm>
              <a:off x="449" y="320"/>
              <a:ext cx="4" cy="6"/>
            </a:xfrm>
            <a:custGeom>
              <a:avLst/>
              <a:gdLst/>
              <a:ahLst/>
              <a:cxnLst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</a:cxnLst>
              <a:rect l="0" t="0" r="r" b="b"/>
              <a:pathLst>
                <a:path w="2" h="3">
                  <a:moveTo>
                    <a:pt x="0" y="2"/>
                  </a:move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2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2" name="Freeform 1624"/>
            <p:cNvSpPr>
              <a:spLocks/>
            </p:cNvSpPr>
            <p:nvPr userDrawn="1"/>
          </p:nvSpPr>
          <p:spPr bwMode="auto">
            <a:xfrm>
              <a:off x="453" y="328"/>
              <a:ext cx="4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cubicBezTo>
                    <a:pt x="0" y="1"/>
                    <a:pt x="0" y="1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3" name="Freeform 1625"/>
            <p:cNvSpPr>
              <a:spLocks/>
            </p:cNvSpPr>
            <p:nvPr userDrawn="1"/>
          </p:nvSpPr>
          <p:spPr bwMode="auto">
            <a:xfrm>
              <a:off x="451" y="328"/>
              <a:ext cx="2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1" h="2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4" name="Freeform 1626"/>
            <p:cNvSpPr>
              <a:spLocks/>
            </p:cNvSpPr>
            <p:nvPr userDrawn="1"/>
          </p:nvSpPr>
          <p:spPr bwMode="auto">
            <a:xfrm>
              <a:off x="451" y="326"/>
              <a:ext cx="2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0"/>
                </a:cxn>
                <a:cxn ang="0">
                  <a:pos x="0" y="0"/>
                </a:cxn>
              </a:cxnLst>
              <a:rect l="0" t="0" r="r" b="b"/>
              <a:pathLst>
                <a:path w="1">
                  <a:moveTo>
                    <a:pt x="0" y="0"/>
                  </a:move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5" name="Freeform 1627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6" name="Freeform 1628"/>
            <p:cNvSpPr>
              <a:spLocks/>
            </p:cNvSpPr>
            <p:nvPr userDrawn="1"/>
          </p:nvSpPr>
          <p:spPr bwMode="auto">
            <a:xfrm>
              <a:off x="451" y="326"/>
              <a:ext cx="2" cy="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" y="0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2" y="0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</a:path>
              </a:pathLst>
            </a:custGeom>
            <a:noFill/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7" name="Freeform 1629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" y="1"/>
                </a:cxn>
                <a:cxn ang="0">
                  <a:pos x="0" y="0"/>
                </a:cxn>
              </a:cxnLst>
              <a:rect l="0" t="0" r="r" b="b"/>
              <a:pathLst>
                <a:path w="1" h="1">
                  <a:moveTo>
                    <a:pt x="0" y="0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0" y="0"/>
                    <a:pt x="0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8" name="Freeform 1630"/>
            <p:cNvSpPr>
              <a:spLocks/>
            </p:cNvSpPr>
            <p:nvPr userDrawn="1"/>
          </p:nvSpPr>
          <p:spPr bwMode="auto">
            <a:xfrm>
              <a:off x="453" y="324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w="2" h="2">
                  <a:moveTo>
                    <a:pt x="0" y="0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09" name="Freeform 1631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1"/>
                </a:cxn>
              </a:cxnLst>
              <a:rect l="0" t="0" r="r" b="b"/>
              <a:pathLst>
                <a:path w="1" h="1">
                  <a:moveTo>
                    <a:pt x="0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0" name="Freeform 1632"/>
            <p:cNvSpPr>
              <a:spLocks/>
            </p:cNvSpPr>
            <p:nvPr userDrawn="1"/>
          </p:nvSpPr>
          <p:spPr bwMode="auto">
            <a:xfrm>
              <a:off x="453" y="326"/>
              <a:ext cx="4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0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2" y="2"/>
                </a:cxn>
                <a:cxn ang="0">
                  <a:pos x="2" y="2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w="2" h="2">
                  <a:moveTo>
                    <a:pt x="0" y="2"/>
                  </a:move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0"/>
                  </a:lnTo>
                  <a:lnTo>
                    <a:pt x="2" y="0"/>
                  </a:lnTo>
                  <a:lnTo>
                    <a:pt x="0" y="0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lnTo>
                    <a:pt x="2" y="2"/>
                  </a:lnTo>
                  <a:lnTo>
                    <a:pt x="2" y="2"/>
                  </a:lnTo>
                  <a:lnTo>
                    <a:pt x="0" y="2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1" name="Freeform 1633"/>
            <p:cNvSpPr>
              <a:spLocks/>
            </p:cNvSpPr>
            <p:nvPr userDrawn="1"/>
          </p:nvSpPr>
          <p:spPr bwMode="auto">
            <a:xfrm>
              <a:off x="455" y="326"/>
              <a:ext cx="2" cy="4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2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0" y="1"/>
                </a:cxn>
                <a:cxn ang="0">
                  <a:pos x="1" y="1"/>
                </a:cxn>
                <a:cxn ang="0">
                  <a:pos x="0" y="0"/>
                </a:cxn>
                <a:cxn ang="0">
                  <a:pos x="0" y="1"/>
                </a:cxn>
                <a:cxn ang="0">
                  <a:pos x="0" y="2"/>
                </a:cxn>
              </a:cxnLst>
              <a:rect l="0" t="0" r="r" b="b"/>
              <a:pathLst>
                <a:path w="1" h="2">
                  <a:moveTo>
                    <a:pt x="0" y="2"/>
                  </a:moveTo>
                  <a:cubicBezTo>
                    <a:pt x="0" y="2"/>
                    <a:pt x="0" y="2"/>
                    <a:pt x="0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1" y="2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0"/>
                    <a:pt x="0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2" name="Freeform 1634"/>
            <p:cNvSpPr>
              <a:spLocks/>
            </p:cNvSpPr>
            <p:nvPr userDrawn="1"/>
          </p:nvSpPr>
          <p:spPr bwMode="auto">
            <a:xfrm>
              <a:off x="453" y="326"/>
              <a:ext cx="4" cy="4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0"/>
                </a:cxn>
                <a:cxn ang="0">
                  <a:pos x="1" y="0"/>
                </a:cxn>
                <a:cxn ang="0">
                  <a:pos x="2" y="1"/>
                </a:cxn>
                <a:cxn ang="0">
                  <a:pos x="2" y="1"/>
                </a:cxn>
                <a:cxn ang="0">
                  <a:pos x="1" y="1"/>
                </a:cxn>
                <a:cxn ang="0">
                  <a:pos x="2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</a:cxnLst>
              <a:rect l="0" t="0" r="r" b="b"/>
              <a:pathLst>
                <a:path w="2" h="2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2" y="1"/>
                    <a:pt x="2" y="1"/>
                    <a:pt x="2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3" name="Freeform 1635"/>
            <p:cNvSpPr>
              <a:spLocks/>
            </p:cNvSpPr>
            <p:nvPr userDrawn="1"/>
          </p:nvSpPr>
          <p:spPr bwMode="auto">
            <a:xfrm>
              <a:off x="343" y="357"/>
              <a:ext cx="68" cy="72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15" y="3"/>
                </a:cxn>
                <a:cxn ang="0">
                  <a:pos x="16" y="4"/>
                </a:cxn>
                <a:cxn ang="0">
                  <a:pos x="14" y="4"/>
                </a:cxn>
                <a:cxn ang="0">
                  <a:pos x="12" y="4"/>
                </a:cxn>
                <a:cxn ang="0">
                  <a:pos x="10" y="2"/>
                </a:cxn>
                <a:cxn ang="0">
                  <a:pos x="5" y="5"/>
                </a:cxn>
                <a:cxn ang="0">
                  <a:pos x="2" y="7"/>
                </a:cxn>
                <a:cxn ang="0">
                  <a:pos x="1" y="9"/>
                </a:cxn>
                <a:cxn ang="0">
                  <a:pos x="1" y="12"/>
                </a:cxn>
                <a:cxn ang="0">
                  <a:pos x="0" y="14"/>
                </a:cxn>
                <a:cxn ang="0">
                  <a:pos x="1" y="19"/>
                </a:cxn>
                <a:cxn ang="0">
                  <a:pos x="5" y="22"/>
                </a:cxn>
                <a:cxn ang="0">
                  <a:pos x="9" y="21"/>
                </a:cxn>
                <a:cxn ang="0">
                  <a:pos x="11" y="20"/>
                </a:cxn>
                <a:cxn ang="0">
                  <a:pos x="13" y="19"/>
                </a:cxn>
                <a:cxn ang="0">
                  <a:pos x="14" y="20"/>
                </a:cxn>
                <a:cxn ang="0">
                  <a:pos x="15" y="19"/>
                </a:cxn>
                <a:cxn ang="0">
                  <a:pos x="17" y="21"/>
                </a:cxn>
                <a:cxn ang="0">
                  <a:pos x="20" y="23"/>
                </a:cxn>
                <a:cxn ang="0">
                  <a:pos x="21" y="27"/>
                </a:cxn>
                <a:cxn ang="0">
                  <a:pos x="23" y="30"/>
                </a:cxn>
                <a:cxn ang="0">
                  <a:pos x="26" y="33"/>
                </a:cxn>
                <a:cxn ang="0">
                  <a:pos x="31" y="27"/>
                </a:cxn>
                <a:cxn ang="0">
                  <a:pos x="32" y="25"/>
                </a:cxn>
                <a:cxn ang="0">
                  <a:pos x="32" y="23"/>
                </a:cxn>
                <a:cxn ang="0">
                  <a:pos x="33" y="19"/>
                </a:cxn>
                <a:cxn ang="0">
                  <a:pos x="31" y="16"/>
                </a:cxn>
                <a:cxn ang="0">
                  <a:pos x="32" y="13"/>
                </a:cxn>
                <a:cxn ang="0">
                  <a:pos x="33" y="5"/>
                </a:cxn>
                <a:cxn ang="0">
                  <a:pos x="30" y="8"/>
                </a:cxn>
                <a:cxn ang="0">
                  <a:pos x="26" y="5"/>
                </a:cxn>
                <a:cxn ang="0">
                  <a:pos x="21" y="1"/>
                </a:cxn>
                <a:cxn ang="0">
                  <a:pos x="23" y="2"/>
                </a:cxn>
                <a:cxn ang="0">
                  <a:pos x="23" y="1"/>
                </a:cxn>
                <a:cxn ang="0">
                  <a:pos x="22" y="0"/>
                </a:cxn>
              </a:cxnLst>
              <a:rect l="0" t="0" r="r" b="b"/>
              <a:pathLst>
                <a:path w="34" h="36">
                  <a:moveTo>
                    <a:pt x="22" y="0"/>
                  </a:moveTo>
                  <a:cubicBezTo>
                    <a:pt x="21" y="1"/>
                    <a:pt x="17" y="2"/>
                    <a:pt x="15" y="3"/>
                  </a:cubicBezTo>
                  <a:cubicBezTo>
                    <a:pt x="16" y="4"/>
                    <a:pt x="16" y="4"/>
                    <a:pt x="16" y="4"/>
                  </a:cubicBezTo>
                  <a:cubicBezTo>
                    <a:pt x="15" y="5"/>
                    <a:pt x="15" y="4"/>
                    <a:pt x="14" y="4"/>
                  </a:cubicBezTo>
                  <a:cubicBezTo>
                    <a:pt x="13" y="5"/>
                    <a:pt x="13" y="4"/>
                    <a:pt x="12" y="4"/>
                  </a:cubicBezTo>
                  <a:cubicBezTo>
                    <a:pt x="10" y="5"/>
                    <a:pt x="11" y="4"/>
                    <a:pt x="10" y="2"/>
                  </a:cubicBezTo>
                  <a:cubicBezTo>
                    <a:pt x="8" y="3"/>
                    <a:pt x="6" y="4"/>
                    <a:pt x="5" y="5"/>
                  </a:cubicBezTo>
                  <a:cubicBezTo>
                    <a:pt x="4" y="6"/>
                    <a:pt x="2" y="6"/>
                    <a:pt x="2" y="7"/>
                  </a:cubicBezTo>
                  <a:cubicBezTo>
                    <a:pt x="2" y="8"/>
                    <a:pt x="2" y="8"/>
                    <a:pt x="1" y="9"/>
                  </a:cubicBezTo>
                  <a:cubicBezTo>
                    <a:pt x="1" y="10"/>
                    <a:pt x="1" y="10"/>
                    <a:pt x="1" y="12"/>
                  </a:cubicBezTo>
                  <a:cubicBezTo>
                    <a:pt x="0" y="12"/>
                    <a:pt x="0" y="13"/>
                    <a:pt x="0" y="14"/>
                  </a:cubicBezTo>
                  <a:cubicBezTo>
                    <a:pt x="0" y="16"/>
                    <a:pt x="2" y="17"/>
                    <a:pt x="1" y="19"/>
                  </a:cubicBezTo>
                  <a:cubicBezTo>
                    <a:pt x="2" y="20"/>
                    <a:pt x="3" y="21"/>
                    <a:pt x="5" y="22"/>
                  </a:cubicBezTo>
                  <a:cubicBezTo>
                    <a:pt x="6" y="22"/>
                    <a:pt x="7" y="22"/>
                    <a:pt x="9" y="21"/>
                  </a:cubicBezTo>
                  <a:cubicBezTo>
                    <a:pt x="10" y="21"/>
                    <a:pt x="10" y="21"/>
                    <a:pt x="11" y="20"/>
                  </a:cubicBezTo>
                  <a:cubicBezTo>
                    <a:pt x="12" y="20"/>
                    <a:pt x="12" y="19"/>
                    <a:pt x="13" y="19"/>
                  </a:cubicBezTo>
                  <a:cubicBezTo>
                    <a:pt x="14" y="19"/>
                    <a:pt x="14" y="20"/>
                    <a:pt x="14" y="20"/>
                  </a:cubicBezTo>
                  <a:cubicBezTo>
                    <a:pt x="15" y="19"/>
                    <a:pt x="15" y="19"/>
                    <a:pt x="15" y="19"/>
                  </a:cubicBezTo>
                  <a:cubicBezTo>
                    <a:pt x="16" y="20"/>
                    <a:pt x="17" y="20"/>
                    <a:pt x="17" y="21"/>
                  </a:cubicBezTo>
                  <a:cubicBezTo>
                    <a:pt x="17" y="22"/>
                    <a:pt x="19" y="23"/>
                    <a:pt x="20" y="23"/>
                  </a:cubicBezTo>
                  <a:cubicBezTo>
                    <a:pt x="21" y="25"/>
                    <a:pt x="20" y="25"/>
                    <a:pt x="21" y="27"/>
                  </a:cubicBezTo>
                  <a:cubicBezTo>
                    <a:pt x="21" y="28"/>
                    <a:pt x="22" y="29"/>
                    <a:pt x="23" y="30"/>
                  </a:cubicBezTo>
                  <a:cubicBezTo>
                    <a:pt x="24" y="31"/>
                    <a:pt x="26" y="33"/>
                    <a:pt x="26" y="33"/>
                  </a:cubicBezTo>
                  <a:cubicBezTo>
                    <a:pt x="28" y="36"/>
                    <a:pt x="31" y="29"/>
                    <a:pt x="31" y="27"/>
                  </a:cubicBezTo>
                  <a:cubicBezTo>
                    <a:pt x="31" y="27"/>
                    <a:pt x="32" y="26"/>
                    <a:pt x="32" y="25"/>
                  </a:cubicBezTo>
                  <a:cubicBezTo>
                    <a:pt x="32" y="24"/>
                    <a:pt x="31" y="24"/>
                    <a:pt x="32" y="23"/>
                  </a:cubicBezTo>
                  <a:cubicBezTo>
                    <a:pt x="32" y="22"/>
                    <a:pt x="34" y="20"/>
                    <a:pt x="33" y="19"/>
                  </a:cubicBezTo>
                  <a:cubicBezTo>
                    <a:pt x="32" y="18"/>
                    <a:pt x="31" y="17"/>
                    <a:pt x="31" y="16"/>
                  </a:cubicBezTo>
                  <a:cubicBezTo>
                    <a:pt x="31" y="15"/>
                    <a:pt x="32" y="14"/>
                    <a:pt x="32" y="13"/>
                  </a:cubicBezTo>
                  <a:cubicBezTo>
                    <a:pt x="33" y="10"/>
                    <a:pt x="34" y="8"/>
                    <a:pt x="33" y="5"/>
                  </a:cubicBezTo>
                  <a:cubicBezTo>
                    <a:pt x="33" y="6"/>
                    <a:pt x="31" y="8"/>
                    <a:pt x="30" y="8"/>
                  </a:cubicBezTo>
                  <a:cubicBezTo>
                    <a:pt x="30" y="6"/>
                    <a:pt x="27" y="6"/>
                    <a:pt x="26" y="5"/>
                  </a:cubicBezTo>
                  <a:cubicBezTo>
                    <a:pt x="25" y="4"/>
                    <a:pt x="22" y="3"/>
                    <a:pt x="21" y="1"/>
                  </a:cubicBezTo>
                  <a:cubicBezTo>
                    <a:pt x="22" y="2"/>
                    <a:pt x="22" y="2"/>
                    <a:pt x="23" y="2"/>
                  </a:cubicBezTo>
                  <a:cubicBezTo>
                    <a:pt x="23" y="1"/>
                    <a:pt x="23" y="1"/>
                    <a:pt x="23" y="1"/>
                  </a:cubicBezTo>
                  <a:cubicBezTo>
                    <a:pt x="23" y="0"/>
                    <a:pt x="23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4" name="Freeform 1636"/>
            <p:cNvSpPr>
              <a:spLocks/>
            </p:cNvSpPr>
            <p:nvPr userDrawn="1"/>
          </p:nvSpPr>
          <p:spPr bwMode="auto">
            <a:xfrm>
              <a:off x="341" y="260"/>
              <a:ext cx="108" cy="111"/>
            </a:xfrm>
            <a:custGeom>
              <a:avLst/>
              <a:gdLst/>
              <a:ahLst/>
              <a:cxnLst>
                <a:cxn ang="0">
                  <a:pos x="34" y="44"/>
                </a:cxn>
                <a:cxn ang="0">
                  <a:pos x="40" y="42"/>
                </a:cxn>
                <a:cxn ang="0">
                  <a:pos x="46" y="38"/>
                </a:cxn>
                <a:cxn ang="0">
                  <a:pos x="49" y="37"/>
                </a:cxn>
                <a:cxn ang="0">
                  <a:pos x="51" y="38"/>
                </a:cxn>
                <a:cxn ang="0">
                  <a:pos x="52" y="33"/>
                </a:cxn>
                <a:cxn ang="0">
                  <a:pos x="50" y="25"/>
                </a:cxn>
                <a:cxn ang="0">
                  <a:pos x="48" y="23"/>
                </a:cxn>
                <a:cxn ang="0">
                  <a:pos x="46" y="15"/>
                </a:cxn>
                <a:cxn ang="0">
                  <a:pos x="42" y="13"/>
                </a:cxn>
                <a:cxn ang="0">
                  <a:pos x="37" y="6"/>
                </a:cxn>
                <a:cxn ang="0">
                  <a:pos x="45" y="11"/>
                </a:cxn>
                <a:cxn ang="0">
                  <a:pos x="38" y="6"/>
                </a:cxn>
                <a:cxn ang="0">
                  <a:pos x="29" y="0"/>
                </a:cxn>
                <a:cxn ang="0">
                  <a:pos x="26" y="4"/>
                </a:cxn>
                <a:cxn ang="0">
                  <a:pos x="28" y="6"/>
                </a:cxn>
                <a:cxn ang="0">
                  <a:pos x="22" y="7"/>
                </a:cxn>
                <a:cxn ang="0">
                  <a:pos x="20" y="6"/>
                </a:cxn>
                <a:cxn ang="0">
                  <a:pos x="16" y="6"/>
                </a:cxn>
                <a:cxn ang="0">
                  <a:pos x="18" y="8"/>
                </a:cxn>
                <a:cxn ang="0">
                  <a:pos x="20" y="13"/>
                </a:cxn>
                <a:cxn ang="0">
                  <a:pos x="18" y="14"/>
                </a:cxn>
                <a:cxn ang="0">
                  <a:pos x="22" y="19"/>
                </a:cxn>
                <a:cxn ang="0">
                  <a:pos x="15" y="18"/>
                </a:cxn>
                <a:cxn ang="0">
                  <a:pos x="15" y="21"/>
                </a:cxn>
                <a:cxn ang="0">
                  <a:pos x="12" y="22"/>
                </a:cxn>
                <a:cxn ang="0">
                  <a:pos x="13" y="27"/>
                </a:cxn>
                <a:cxn ang="0">
                  <a:pos x="7" y="23"/>
                </a:cxn>
                <a:cxn ang="0">
                  <a:pos x="5" y="23"/>
                </a:cxn>
                <a:cxn ang="0">
                  <a:pos x="3" y="27"/>
                </a:cxn>
                <a:cxn ang="0">
                  <a:pos x="3" y="27"/>
                </a:cxn>
                <a:cxn ang="0">
                  <a:pos x="6" y="37"/>
                </a:cxn>
                <a:cxn ang="0">
                  <a:pos x="6" y="29"/>
                </a:cxn>
                <a:cxn ang="0">
                  <a:pos x="10" y="33"/>
                </a:cxn>
                <a:cxn ang="0">
                  <a:pos x="7" y="38"/>
                </a:cxn>
                <a:cxn ang="0">
                  <a:pos x="4" y="41"/>
                </a:cxn>
                <a:cxn ang="0">
                  <a:pos x="1" y="46"/>
                </a:cxn>
                <a:cxn ang="0">
                  <a:pos x="1" y="50"/>
                </a:cxn>
                <a:cxn ang="0">
                  <a:pos x="5" y="50"/>
                </a:cxn>
                <a:cxn ang="0">
                  <a:pos x="13" y="48"/>
                </a:cxn>
                <a:cxn ang="0">
                  <a:pos x="10" y="45"/>
                </a:cxn>
                <a:cxn ang="0">
                  <a:pos x="17" y="47"/>
                </a:cxn>
                <a:cxn ang="0">
                  <a:pos x="17" y="44"/>
                </a:cxn>
                <a:cxn ang="0">
                  <a:pos x="18" y="45"/>
                </a:cxn>
                <a:cxn ang="0">
                  <a:pos x="22" y="44"/>
                </a:cxn>
                <a:cxn ang="0">
                  <a:pos x="29" y="52"/>
                </a:cxn>
                <a:cxn ang="0">
                  <a:pos x="34" y="45"/>
                </a:cxn>
                <a:cxn ang="0">
                  <a:pos x="29" y="45"/>
                </a:cxn>
              </a:cxnLst>
              <a:rect l="0" t="0" r="r" b="b"/>
              <a:pathLst>
                <a:path w="54" h="55">
                  <a:moveTo>
                    <a:pt x="29" y="44"/>
                  </a:moveTo>
                  <a:cubicBezTo>
                    <a:pt x="30" y="44"/>
                    <a:pt x="31" y="45"/>
                    <a:pt x="32" y="45"/>
                  </a:cubicBezTo>
                  <a:cubicBezTo>
                    <a:pt x="32" y="45"/>
                    <a:pt x="33" y="45"/>
                    <a:pt x="33" y="45"/>
                  </a:cubicBezTo>
                  <a:cubicBezTo>
                    <a:pt x="34" y="44"/>
                    <a:pt x="34" y="45"/>
                    <a:pt x="34" y="44"/>
                  </a:cubicBezTo>
                  <a:cubicBezTo>
                    <a:pt x="35" y="44"/>
                    <a:pt x="36" y="43"/>
                    <a:pt x="38" y="42"/>
                  </a:cubicBezTo>
                  <a:cubicBezTo>
                    <a:pt x="38" y="42"/>
                    <a:pt x="39" y="43"/>
                    <a:pt x="40" y="42"/>
                  </a:cubicBezTo>
                  <a:cubicBezTo>
                    <a:pt x="39" y="43"/>
                    <a:pt x="39" y="43"/>
                    <a:pt x="39" y="43"/>
                  </a:cubicBezTo>
                  <a:cubicBezTo>
                    <a:pt x="40" y="43"/>
                    <a:pt x="41" y="43"/>
                    <a:pt x="40" y="42"/>
                  </a:cubicBezTo>
                  <a:cubicBezTo>
                    <a:pt x="41" y="43"/>
                    <a:pt x="42" y="44"/>
                    <a:pt x="43" y="45"/>
                  </a:cubicBezTo>
                  <a:cubicBezTo>
                    <a:pt x="44" y="46"/>
                    <a:pt x="45" y="48"/>
                    <a:pt x="45" y="46"/>
                  </a:cubicBezTo>
                  <a:cubicBezTo>
                    <a:pt x="46" y="44"/>
                    <a:pt x="44" y="43"/>
                    <a:pt x="45" y="42"/>
                  </a:cubicBezTo>
                  <a:cubicBezTo>
                    <a:pt x="46" y="41"/>
                    <a:pt x="46" y="39"/>
                    <a:pt x="46" y="38"/>
                  </a:cubicBezTo>
                  <a:cubicBezTo>
                    <a:pt x="46" y="38"/>
                    <a:pt x="46" y="38"/>
                    <a:pt x="46" y="38"/>
                  </a:cubicBezTo>
                  <a:cubicBezTo>
                    <a:pt x="46" y="37"/>
                    <a:pt x="46" y="37"/>
                    <a:pt x="46" y="37"/>
                  </a:cubicBezTo>
                  <a:cubicBezTo>
                    <a:pt x="47" y="37"/>
                    <a:pt x="48" y="37"/>
                    <a:pt x="49" y="39"/>
                  </a:cubicBezTo>
                  <a:cubicBezTo>
                    <a:pt x="49" y="38"/>
                    <a:pt x="49" y="38"/>
                    <a:pt x="49" y="37"/>
                  </a:cubicBezTo>
                  <a:cubicBezTo>
                    <a:pt x="51" y="38"/>
                    <a:pt x="51" y="39"/>
                    <a:pt x="51" y="41"/>
                  </a:cubicBezTo>
                  <a:cubicBezTo>
                    <a:pt x="52" y="41"/>
                    <a:pt x="54" y="43"/>
                    <a:pt x="53" y="41"/>
                  </a:cubicBezTo>
                  <a:cubicBezTo>
                    <a:pt x="53" y="40"/>
                    <a:pt x="52" y="41"/>
                    <a:pt x="52" y="40"/>
                  </a:cubicBezTo>
                  <a:cubicBezTo>
                    <a:pt x="51" y="40"/>
                    <a:pt x="51" y="39"/>
                    <a:pt x="51" y="38"/>
                  </a:cubicBezTo>
                  <a:cubicBezTo>
                    <a:pt x="52" y="38"/>
                    <a:pt x="53" y="38"/>
                    <a:pt x="53" y="39"/>
                  </a:cubicBezTo>
                  <a:cubicBezTo>
                    <a:pt x="53" y="37"/>
                    <a:pt x="54" y="36"/>
                    <a:pt x="52" y="35"/>
                  </a:cubicBezTo>
                  <a:cubicBezTo>
                    <a:pt x="52" y="34"/>
                    <a:pt x="50" y="34"/>
                    <a:pt x="52" y="32"/>
                  </a:cubicBezTo>
                  <a:cubicBezTo>
                    <a:pt x="52" y="33"/>
                    <a:pt x="52" y="33"/>
                    <a:pt x="52" y="33"/>
                  </a:cubicBezTo>
                  <a:cubicBezTo>
                    <a:pt x="52" y="31"/>
                    <a:pt x="52" y="31"/>
                    <a:pt x="53" y="30"/>
                  </a:cubicBezTo>
                  <a:cubicBezTo>
                    <a:pt x="53" y="29"/>
                    <a:pt x="52" y="27"/>
                    <a:pt x="52" y="26"/>
                  </a:cubicBezTo>
                  <a:cubicBezTo>
                    <a:pt x="51" y="26"/>
                    <a:pt x="51" y="26"/>
                    <a:pt x="51" y="26"/>
                  </a:cubicBezTo>
                  <a:cubicBezTo>
                    <a:pt x="51" y="25"/>
                    <a:pt x="50" y="25"/>
                    <a:pt x="50" y="25"/>
                  </a:cubicBezTo>
                  <a:cubicBezTo>
                    <a:pt x="49" y="24"/>
                    <a:pt x="49" y="24"/>
                    <a:pt x="49" y="23"/>
                  </a:cubicBezTo>
                  <a:cubicBezTo>
                    <a:pt x="49" y="23"/>
                    <a:pt x="49" y="23"/>
                    <a:pt x="49" y="24"/>
                  </a:cubicBezTo>
                  <a:cubicBezTo>
                    <a:pt x="47" y="24"/>
                    <a:pt x="48" y="23"/>
                    <a:pt x="47" y="22"/>
                  </a:cubicBezTo>
                  <a:cubicBezTo>
                    <a:pt x="47" y="22"/>
                    <a:pt x="48" y="22"/>
                    <a:pt x="48" y="23"/>
                  </a:cubicBezTo>
                  <a:cubicBezTo>
                    <a:pt x="48" y="20"/>
                    <a:pt x="50" y="22"/>
                    <a:pt x="51" y="23"/>
                  </a:cubicBezTo>
                  <a:cubicBezTo>
                    <a:pt x="51" y="22"/>
                    <a:pt x="50" y="22"/>
                    <a:pt x="49" y="21"/>
                  </a:cubicBezTo>
                  <a:cubicBezTo>
                    <a:pt x="48" y="21"/>
                    <a:pt x="48" y="19"/>
                    <a:pt x="48" y="18"/>
                  </a:cubicBezTo>
                  <a:cubicBezTo>
                    <a:pt x="49" y="18"/>
                    <a:pt x="46" y="15"/>
                    <a:pt x="46" y="15"/>
                  </a:cubicBezTo>
                  <a:cubicBezTo>
                    <a:pt x="45" y="14"/>
                    <a:pt x="42" y="12"/>
                    <a:pt x="43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42" y="13"/>
                    <a:pt x="42" y="13"/>
                  </a:cubicBezTo>
                  <a:cubicBezTo>
                    <a:pt x="42" y="13"/>
                    <a:pt x="39" y="11"/>
                    <a:pt x="39" y="10"/>
                  </a:cubicBezTo>
                  <a:cubicBezTo>
                    <a:pt x="39" y="10"/>
                    <a:pt x="39" y="9"/>
                    <a:pt x="39" y="8"/>
                  </a:cubicBezTo>
                  <a:cubicBezTo>
                    <a:pt x="40" y="9"/>
                    <a:pt x="40" y="9"/>
                    <a:pt x="40" y="9"/>
                  </a:cubicBezTo>
                  <a:cubicBezTo>
                    <a:pt x="40" y="8"/>
                    <a:pt x="38" y="7"/>
                    <a:pt x="37" y="6"/>
                  </a:cubicBezTo>
                  <a:cubicBezTo>
                    <a:pt x="38" y="7"/>
                    <a:pt x="38" y="7"/>
                    <a:pt x="38" y="7"/>
                  </a:cubicBezTo>
                  <a:cubicBezTo>
                    <a:pt x="38" y="6"/>
                    <a:pt x="37" y="6"/>
                    <a:pt x="37" y="5"/>
                  </a:cubicBezTo>
                  <a:cubicBezTo>
                    <a:pt x="38" y="6"/>
                    <a:pt x="40" y="7"/>
                    <a:pt x="41" y="8"/>
                  </a:cubicBezTo>
                  <a:cubicBezTo>
                    <a:pt x="42" y="9"/>
                    <a:pt x="44" y="10"/>
                    <a:pt x="45" y="11"/>
                  </a:cubicBezTo>
                  <a:cubicBezTo>
                    <a:pt x="44" y="10"/>
                    <a:pt x="42" y="8"/>
                    <a:pt x="41" y="8"/>
                  </a:cubicBezTo>
                  <a:cubicBezTo>
                    <a:pt x="40" y="7"/>
                    <a:pt x="39" y="7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6"/>
                    <a:pt x="38" y="6"/>
                    <a:pt x="38" y="6"/>
                  </a:cubicBezTo>
                  <a:cubicBezTo>
                    <a:pt x="39" y="6"/>
                    <a:pt x="39" y="6"/>
                    <a:pt x="39" y="6"/>
                  </a:cubicBezTo>
                  <a:cubicBezTo>
                    <a:pt x="38" y="5"/>
                    <a:pt x="37" y="4"/>
                    <a:pt x="36" y="3"/>
                  </a:cubicBezTo>
                  <a:cubicBezTo>
                    <a:pt x="35" y="3"/>
                    <a:pt x="35" y="3"/>
                    <a:pt x="34" y="2"/>
                  </a:cubicBezTo>
                  <a:cubicBezTo>
                    <a:pt x="33" y="2"/>
                    <a:pt x="30" y="0"/>
                    <a:pt x="29" y="0"/>
                  </a:cubicBezTo>
                  <a:cubicBezTo>
                    <a:pt x="28" y="1"/>
                    <a:pt x="30" y="2"/>
                    <a:pt x="31" y="2"/>
                  </a:cubicBezTo>
                  <a:cubicBezTo>
                    <a:pt x="30" y="2"/>
                    <a:pt x="30" y="2"/>
                    <a:pt x="29" y="2"/>
                  </a:cubicBezTo>
                  <a:cubicBezTo>
                    <a:pt x="32" y="3"/>
                    <a:pt x="28" y="2"/>
                    <a:pt x="29" y="3"/>
                  </a:cubicBezTo>
                  <a:cubicBezTo>
                    <a:pt x="28" y="3"/>
                    <a:pt x="27" y="3"/>
                    <a:pt x="26" y="4"/>
                  </a:cubicBezTo>
                  <a:cubicBezTo>
                    <a:pt x="26" y="4"/>
                    <a:pt x="27" y="4"/>
                    <a:pt x="28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5"/>
                    <a:pt x="27" y="5"/>
                    <a:pt x="27" y="5"/>
                  </a:cubicBezTo>
                  <a:cubicBezTo>
                    <a:pt x="27" y="6"/>
                    <a:pt x="27" y="6"/>
                    <a:pt x="28" y="6"/>
                  </a:cubicBezTo>
                  <a:cubicBezTo>
                    <a:pt x="26" y="6"/>
                    <a:pt x="25" y="4"/>
                    <a:pt x="24" y="6"/>
                  </a:cubicBezTo>
                  <a:cubicBezTo>
                    <a:pt x="25" y="6"/>
                    <a:pt x="25" y="6"/>
                    <a:pt x="25" y="6"/>
                  </a:cubicBezTo>
                  <a:cubicBezTo>
                    <a:pt x="24" y="7"/>
                    <a:pt x="23" y="6"/>
                    <a:pt x="23" y="7"/>
                  </a:cubicBezTo>
                  <a:cubicBezTo>
                    <a:pt x="23" y="7"/>
                    <a:pt x="22" y="7"/>
                    <a:pt x="22" y="7"/>
                  </a:cubicBezTo>
                  <a:cubicBezTo>
                    <a:pt x="22" y="7"/>
                    <a:pt x="22" y="7"/>
                    <a:pt x="23" y="7"/>
                  </a:cubicBezTo>
                  <a:cubicBezTo>
                    <a:pt x="22" y="7"/>
                    <a:pt x="22" y="7"/>
                    <a:pt x="22" y="7"/>
                  </a:cubicBezTo>
                  <a:cubicBezTo>
                    <a:pt x="23" y="8"/>
                    <a:pt x="22" y="8"/>
                    <a:pt x="22" y="9"/>
                  </a:cubicBezTo>
                  <a:cubicBezTo>
                    <a:pt x="22" y="8"/>
                    <a:pt x="21" y="6"/>
                    <a:pt x="20" y="6"/>
                  </a:cubicBezTo>
                  <a:cubicBezTo>
                    <a:pt x="19" y="5"/>
                    <a:pt x="18" y="5"/>
                    <a:pt x="19" y="6"/>
                  </a:cubicBezTo>
                  <a:cubicBezTo>
                    <a:pt x="18" y="6"/>
                    <a:pt x="18" y="6"/>
                    <a:pt x="18" y="6"/>
                  </a:cubicBezTo>
                  <a:cubicBezTo>
                    <a:pt x="17" y="6"/>
                    <a:pt x="18" y="6"/>
                    <a:pt x="17" y="6"/>
                  </a:cubicBezTo>
                  <a:cubicBezTo>
                    <a:pt x="17" y="6"/>
                    <a:pt x="17" y="6"/>
                    <a:pt x="16" y="6"/>
                  </a:cubicBezTo>
                  <a:cubicBezTo>
                    <a:pt x="17" y="6"/>
                    <a:pt x="17" y="7"/>
                    <a:pt x="18" y="7"/>
                  </a:cubicBezTo>
                  <a:cubicBezTo>
                    <a:pt x="17" y="7"/>
                    <a:pt x="17" y="7"/>
                    <a:pt x="17" y="7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8" y="8"/>
                    <a:pt x="18" y="8"/>
                  </a:cubicBezTo>
                  <a:cubicBezTo>
                    <a:pt x="17" y="8"/>
                    <a:pt x="17" y="8"/>
                    <a:pt x="17" y="8"/>
                  </a:cubicBezTo>
                  <a:cubicBezTo>
                    <a:pt x="17" y="9"/>
                    <a:pt x="17" y="10"/>
                    <a:pt x="18" y="11"/>
                  </a:cubicBezTo>
                  <a:cubicBezTo>
                    <a:pt x="18" y="11"/>
                    <a:pt x="18" y="12"/>
                    <a:pt x="17" y="12"/>
                  </a:cubicBezTo>
                  <a:cubicBezTo>
                    <a:pt x="18" y="13"/>
                    <a:pt x="19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8" y="13"/>
                    <a:pt x="18" y="13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9" y="14"/>
                  </a:cubicBezTo>
                  <a:cubicBezTo>
                    <a:pt x="18" y="15"/>
                    <a:pt x="18" y="14"/>
                    <a:pt x="17" y="14"/>
                  </a:cubicBezTo>
                  <a:cubicBezTo>
                    <a:pt x="18" y="14"/>
                    <a:pt x="19" y="17"/>
                    <a:pt x="20" y="16"/>
                  </a:cubicBezTo>
                  <a:cubicBezTo>
                    <a:pt x="21" y="17"/>
                    <a:pt x="22" y="18"/>
                    <a:pt x="22" y="19"/>
                  </a:cubicBezTo>
                  <a:cubicBezTo>
                    <a:pt x="21" y="19"/>
                    <a:pt x="21" y="19"/>
                    <a:pt x="21" y="19"/>
                  </a:cubicBezTo>
                  <a:cubicBezTo>
                    <a:pt x="21" y="17"/>
                    <a:pt x="17" y="14"/>
                    <a:pt x="15" y="14"/>
                  </a:cubicBezTo>
                  <a:cubicBezTo>
                    <a:pt x="15" y="16"/>
                    <a:pt x="18" y="17"/>
                    <a:pt x="19" y="18"/>
                  </a:cubicBezTo>
                  <a:cubicBezTo>
                    <a:pt x="18" y="18"/>
                    <a:pt x="16" y="18"/>
                    <a:pt x="15" y="18"/>
                  </a:cubicBezTo>
                  <a:cubicBezTo>
                    <a:pt x="16" y="19"/>
                    <a:pt x="17" y="19"/>
                    <a:pt x="17" y="20"/>
                  </a:cubicBezTo>
                  <a:cubicBezTo>
                    <a:pt x="17" y="20"/>
                    <a:pt x="17" y="20"/>
                    <a:pt x="17" y="20"/>
                  </a:cubicBezTo>
                  <a:cubicBezTo>
                    <a:pt x="16" y="19"/>
                    <a:pt x="16" y="19"/>
                    <a:pt x="16" y="19"/>
                  </a:cubicBezTo>
                  <a:cubicBezTo>
                    <a:pt x="16" y="20"/>
                    <a:pt x="16" y="20"/>
                    <a:pt x="15" y="21"/>
                  </a:cubicBezTo>
                  <a:cubicBezTo>
                    <a:pt x="15" y="20"/>
                    <a:pt x="15" y="20"/>
                    <a:pt x="15" y="20"/>
                  </a:cubicBezTo>
                  <a:cubicBezTo>
                    <a:pt x="14" y="21"/>
                    <a:pt x="14" y="23"/>
                    <a:pt x="13" y="23"/>
                  </a:cubicBezTo>
                  <a:cubicBezTo>
                    <a:pt x="13" y="22"/>
                    <a:pt x="13" y="22"/>
                    <a:pt x="13" y="22"/>
                  </a:cubicBezTo>
                  <a:cubicBezTo>
                    <a:pt x="13" y="22"/>
                    <a:pt x="12" y="22"/>
                    <a:pt x="12" y="22"/>
                  </a:cubicBezTo>
                  <a:cubicBezTo>
                    <a:pt x="12" y="23"/>
                    <a:pt x="13" y="23"/>
                    <a:pt x="13" y="24"/>
                  </a:cubicBezTo>
                  <a:cubicBezTo>
                    <a:pt x="12" y="24"/>
                    <a:pt x="12" y="26"/>
                    <a:pt x="13" y="26"/>
                  </a:cubicBezTo>
                  <a:cubicBezTo>
                    <a:pt x="13" y="26"/>
                    <a:pt x="12" y="26"/>
                    <a:pt x="12" y="26"/>
                  </a:cubicBezTo>
                  <a:cubicBezTo>
                    <a:pt x="12" y="26"/>
                    <a:pt x="12" y="27"/>
                    <a:pt x="13" y="27"/>
                  </a:cubicBezTo>
                  <a:cubicBezTo>
                    <a:pt x="11" y="28"/>
                    <a:pt x="10" y="26"/>
                    <a:pt x="9" y="25"/>
                  </a:cubicBezTo>
                  <a:cubicBezTo>
                    <a:pt x="10" y="26"/>
                    <a:pt x="13" y="25"/>
                    <a:pt x="12" y="24"/>
                  </a:cubicBezTo>
                  <a:cubicBezTo>
                    <a:pt x="10" y="23"/>
                    <a:pt x="7" y="23"/>
                    <a:pt x="6" y="23"/>
                  </a:cubicBezTo>
                  <a:cubicBezTo>
                    <a:pt x="7" y="23"/>
                    <a:pt x="6" y="23"/>
                    <a:pt x="7" y="23"/>
                  </a:cubicBezTo>
                  <a:cubicBezTo>
                    <a:pt x="6" y="23"/>
                    <a:pt x="5" y="23"/>
                    <a:pt x="5" y="23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5" y="24"/>
                    <a:pt x="5" y="24"/>
                    <a:pt x="5" y="24"/>
                  </a:cubicBezTo>
                  <a:cubicBezTo>
                    <a:pt x="5" y="23"/>
                    <a:pt x="5" y="23"/>
                    <a:pt x="5" y="23"/>
                  </a:cubicBezTo>
                  <a:cubicBezTo>
                    <a:pt x="4" y="24"/>
                    <a:pt x="2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3" y="26"/>
                    <a:pt x="3" y="26"/>
                    <a:pt x="3" y="26"/>
                  </a:cubicBezTo>
                  <a:cubicBezTo>
                    <a:pt x="3" y="27"/>
                    <a:pt x="3" y="27"/>
                    <a:pt x="3" y="27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2" y="27"/>
                  </a:cubicBezTo>
                  <a:cubicBezTo>
                    <a:pt x="2" y="28"/>
                    <a:pt x="2" y="28"/>
                    <a:pt x="2" y="28"/>
                  </a:cubicBezTo>
                  <a:cubicBezTo>
                    <a:pt x="2" y="28"/>
                    <a:pt x="2" y="28"/>
                    <a:pt x="3" y="27"/>
                  </a:cubicBezTo>
                  <a:cubicBezTo>
                    <a:pt x="2" y="29"/>
                    <a:pt x="3" y="31"/>
                    <a:pt x="2" y="33"/>
                  </a:cubicBezTo>
                  <a:cubicBezTo>
                    <a:pt x="2" y="34"/>
                    <a:pt x="1" y="36"/>
                    <a:pt x="3" y="36"/>
                  </a:cubicBezTo>
                  <a:cubicBezTo>
                    <a:pt x="2" y="38"/>
                    <a:pt x="4" y="36"/>
                    <a:pt x="4" y="35"/>
                  </a:cubicBezTo>
                  <a:cubicBezTo>
                    <a:pt x="5" y="36"/>
                    <a:pt x="6" y="37"/>
                    <a:pt x="6" y="37"/>
                  </a:cubicBezTo>
                  <a:cubicBezTo>
                    <a:pt x="7" y="38"/>
                    <a:pt x="8" y="36"/>
                    <a:pt x="7" y="35"/>
                  </a:cubicBezTo>
                  <a:cubicBezTo>
                    <a:pt x="7" y="35"/>
                    <a:pt x="8" y="34"/>
                    <a:pt x="7" y="34"/>
                  </a:cubicBezTo>
                  <a:cubicBezTo>
                    <a:pt x="7" y="33"/>
                    <a:pt x="6" y="33"/>
                    <a:pt x="6" y="33"/>
                  </a:cubicBezTo>
                  <a:cubicBezTo>
                    <a:pt x="6" y="32"/>
                    <a:pt x="7" y="29"/>
                    <a:pt x="6" y="29"/>
                  </a:cubicBezTo>
                  <a:cubicBezTo>
                    <a:pt x="5" y="29"/>
                    <a:pt x="7" y="28"/>
                    <a:pt x="7" y="28"/>
                  </a:cubicBezTo>
                  <a:cubicBezTo>
                    <a:pt x="8" y="27"/>
                    <a:pt x="7" y="31"/>
                    <a:pt x="7" y="31"/>
                  </a:cubicBezTo>
                  <a:cubicBezTo>
                    <a:pt x="8" y="34"/>
                    <a:pt x="10" y="31"/>
                    <a:pt x="12" y="31"/>
                  </a:cubicBezTo>
                  <a:cubicBezTo>
                    <a:pt x="12" y="32"/>
                    <a:pt x="9" y="33"/>
                    <a:pt x="10" y="33"/>
                  </a:cubicBezTo>
                  <a:cubicBezTo>
                    <a:pt x="10" y="34"/>
                    <a:pt x="11" y="35"/>
                    <a:pt x="10" y="35"/>
                  </a:cubicBezTo>
                  <a:cubicBezTo>
                    <a:pt x="9" y="34"/>
                    <a:pt x="10" y="37"/>
                    <a:pt x="10" y="37"/>
                  </a:cubicBezTo>
                  <a:cubicBezTo>
                    <a:pt x="10" y="37"/>
                    <a:pt x="8" y="39"/>
                    <a:pt x="7" y="39"/>
                  </a:cubicBezTo>
                  <a:cubicBezTo>
                    <a:pt x="7" y="38"/>
                    <a:pt x="7" y="38"/>
                    <a:pt x="7" y="38"/>
                  </a:cubicBezTo>
                  <a:cubicBezTo>
                    <a:pt x="7" y="39"/>
                    <a:pt x="6" y="39"/>
                    <a:pt x="6" y="39"/>
                  </a:cubicBezTo>
                  <a:cubicBezTo>
                    <a:pt x="5" y="39"/>
                    <a:pt x="6" y="38"/>
                    <a:pt x="5" y="37"/>
                  </a:cubicBezTo>
                  <a:cubicBezTo>
                    <a:pt x="3" y="38"/>
                    <a:pt x="5" y="39"/>
                    <a:pt x="5" y="40"/>
                  </a:cubicBezTo>
                  <a:cubicBezTo>
                    <a:pt x="4" y="40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3" y="45"/>
                    <a:pt x="2" y="45"/>
                  </a:cubicBezTo>
                  <a:cubicBezTo>
                    <a:pt x="2" y="45"/>
                    <a:pt x="2" y="45"/>
                    <a:pt x="2" y="45"/>
                  </a:cubicBezTo>
                  <a:cubicBezTo>
                    <a:pt x="2" y="45"/>
                    <a:pt x="1" y="46"/>
                    <a:pt x="1" y="46"/>
                  </a:cubicBezTo>
                  <a:cubicBezTo>
                    <a:pt x="1" y="46"/>
                    <a:pt x="2" y="46"/>
                    <a:pt x="2" y="46"/>
                  </a:cubicBezTo>
                  <a:cubicBezTo>
                    <a:pt x="3" y="46"/>
                    <a:pt x="3" y="47"/>
                    <a:pt x="3" y="47"/>
                  </a:cubicBezTo>
                  <a:cubicBezTo>
                    <a:pt x="4" y="49"/>
                    <a:pt x="4" y="48"/>
                    <a:pt x="3" y="49"/>
                  </a:cubicBezTo>
                  <a:cubicBezTo>
                    <a:pt x="1" y="50"/>
                    <a:pt x="1" y="49"/>
                    <a:pt x="1" y="50"/>
                  </a:cubicBezTo>
                  <a:cubicBezTo>
                    <a:pt x="0" y="51"/>
                    <a:pt x="1" y="53"/>
                    <a:pt x="2" y="54"/>
                  </a:cubicBezTo>
                  <a:cubicBezTo>
                    <a:pt x="3" y="53"/>
                    <a:pt x="3" y="54"/>
                    <a:pt x="4" y="53"/>
                  </a:cubicBezTo>
                  <a:cubicBezTo>
                    <a:pt x="5" y="52"/>
                    <a:pt x="5" y="52"/>
                    <a:pt x="6" y="51"/>
                  </a:cubicBezTo>
                  <a:cubicBezTo>
                    <a:pt x="5" y="51"/>
                    <a:pt x="5" y="51"/>
                    <a:pt x="5" y="50"/>
                  </a:cubicBezTo>
                  <a:cubicBezTo>
                    <a:pt x="6" y="48"/>
                    <a:pt x="6" y="48"/>
                    <a:pt x="6" y="48"/>
                  </a:cubicBezTo>
                  <a:cubicBezTo>
                    <a:pt x="8" y="46"/>
                    <a:pt x="8" y="46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7"/>
                    <a:pt x="13" y="47"/>
                    <a:pt x="13" y="48"/>
                  </a:cubicBezTo>
                  <a:cubicBezTo>
                    <a:pt x="13" y="48"/>
                    <a:pt x="13" y="47"/>
                    <a:pt x="13" y="47"/>
                  </a:cubicBezTo>
                  <a:cubicBezTo>
                    <a:pt x="13" y="47"/>
                    <a:pt x="13" y="47"/>
                    <a:pt x="14" y="47"/>
                  </a:cubicBezTo>
                  <a:cubicBezTo>
                    <a:pt x="13" y="47"/>
                    <a:pt x="8" y="45"/>
                    <a:pt x="10" y="44"/>
                  </a:cubicBezTo>
                  <a:cubicBezTo>
                    <a:pt x="10" y="45"/>
                    <a:pt x="10" y="45"/>
                    <a:pt x="10" y="45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11" y="45"/>
                    <a:pt x="12" y="45"/>
                    <a:pt x="14" y="45"/>
                  </a:cubicBezTo>
                  <a:cubicBezTo>
                    <a:pt x="14" y="46"/>
                    <a:pt x="14" y="47"/>
                    <a:pt x="15" y="47"/>
                  </a:cubicBezTo>
                  <a:cubicBezTo>
                    <a:pt x="16" y="47"/>
                    <a:pt x="16" y="47"/>
                    <a:pt x="17" y="47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7" y="46"/>
                    <a:pt x="17" y="46"/>
                    <a:pt x="17" y="46"/>
                  </a:cubicBezTo>
                  <a:cubicBezTo>
                    <a:pt x="16" y="46"/>
                    <a:pt x="16" y="46"/>
                    <a:pt x="15" y="45"/>
                  </a:cubicBezTo>
                  <a:cubicBezTo>
                    <a:pt x="16" y="45"/>
                    <a:pt x="16" y="45"/>
                    <a:pt x="17" y="44"/>
                  </a:cubicBezTo>
                  <a:cubicBezTo>
                    <a:pt x="17" y="45"/>
                    <a:pt x="17" y="45"/>
                    <a:pt x="17" y="45"/>
                  </a:cubicBezTo>
                  <a:cubicBezTo>
                    <a:pt x="17" y="44"/>
                    <a:pt x="17" y="44"/>
                    <a:pt x="18" y="44"/>
                  </a:cubicBezTo>
                  <a:cubicBezTo>
                    <a:pt x="18" y="44"/>
                    <a:pt x="17" y="44"/>
                    <a:pt x="17" y="45"/>
                  </a:cubicBezTo>
                  <a:cubicBezTo>
                    <a:pt x="18" y="45"/>
                    <a:pt x="18" y="45"/>
                    <a:pt x="18" y="45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18" y="46"/>
                    <a:pt x="18" y="46"/>
                    <a:pt x="18" y="46"/>
                  </a:cubicBezTo>
                  <a:cubicBezTo>
                    <a:pt x="20" y="46"/>
                    <a:pt x="21" y="45"/>
                    <a:pt x="22" y="44"/>
                  </a:cubicBezTo>
                  <a:cubicBezTo>
                    <a:pt x="22" y="45"/>
                    <a:pt x="23" y="46"/>
                    <a:pt x="23" y="46"/>
                  </a:cubicBezTo>
                  <a:cubicBezTo>
                    <a:pt x="23" y="47"/>
                    <a:pt x="23" y="48"/>
                    <a:pt x="23" y="48"/>
                  </a:cubicBezTo>
                  <a:cubicBezTo>
                    <a:pt x="24" y="48"/>
                    <a:pt x="24" y="49"/>
                    <a:pt x="24" y="49"/>
                  </a:cubicBezTo>
                  <a:cubicBezTo>
                    <a:pt x="26" y="49"/>
                    <a:pt x="28" y="52"/>
                    <a:pt x="29" y="52"/>
                  </a:cubicBezTo>
                  <a:cubicBezTo>
                    <a:pt x="31" y="54"/>
                    <a:pt x="31" y="55"/>
                    <a:pt x="33" y="53"/>
                  </a:cubicBezTo>
                  <a:cubicBezTo>
                    <a:pt x="33" y="52"/>
                    <a:pt x="36" y="49"/>
                    <a:pt x="35" y="48"/>
                  </a:cubicBezTo>
                  <a:cubicBezTo>
                    <a:pt x="35" y="48"/>
                    <a:pt x="36" y="47"/>
                    <a:pt x="36" y="46"/>
                  </a:cubicBezTo>
                  <a:cubicBezTo>
                    <a:pt x="35" y="45"/>
                    <a:pt x="34" y="46"/>
                    <a:pt x="34" y="45"/>
                  </a:cubicBezTo>
                  <a:cubicBezTo>
                    <a:pt x="33" y="46"/>
                    <a:pt x="33" y="47"/>
                    <a:pt x="32" y="47"/>
                  </a:cubicBezTo>
                  <a:cubicBezTo>
                    <a:pt x="32" y="46"/>
                    <a:pt x="32" y="46"/>
                    <a:pt x="31" y="46"/>
                  </a:cubicBezTo>
                  <a:cubicBezTo>
                    <a:pt x="31" y="47"/>
                    <a:pt x="31" y="47"/>
                    <a:pt x="31" y="47"/>
                  </a:cubicBezTo>
                  <a:cubicBezTo>
                    <a:pt x="31" y="46"/>
                    <a:pt x="30" y="46"/>
                    <a:pt x="29" y="45"/>
                  </a:cubicBezTo>
                  <a:cubicBezTo>
                    <a:pt x="29" y="44"/>
                    <a:pt x="29" y="44"/>
                    <a:pt x="29" y="4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5" name="Freeform 1637"/>
            <p:cNvSpPr>
              <a:spLocks/>
            </p:cNvSpPr>
            <p:nvPr userDrawn="1"/>
          </p:nvSpPr>
          <p:spPr bwMode="auto">
            <a:xfrm>
              <a:off x="257" y="250"/>
              <a:ext cx="210" cy="211"/>
            </a:xfrm>
            <a:custGeom>
              <a:avLst/>
              <a:gdLst/>
              <a:ahLst/>
              <a:cxnLst>
                <a:cxn ang="0">
                  <a:pos x="36" y="4"/>
                </a:cxn>
                <a:cxn ang="0">
                  <a:pos x="36" y="3"/>
                </a:cxn>
                <a:cxn ang="0">
                  <a:pos x="0" y="52"/>
                </a:cxn>
                <a:cxn ang="0">
                  <a:pos x="3" y="70"/>
                </a:cxn>
                <a:cxn ang="0">
                  <a:pos x="53" y="105"/>
                </a:cxn>
                <a:cxn ang="0">
                  <a:pos x="70" y="102"/>
                </a:cxn>
                <a:cxn ang="0">
                  <a:pos x="105" y="52"/>
                </a:cxn>
                <a:cxn ang="0">
                  <a:pos x="102" y="35"/>
                </a:cxn>
                <a:cxn ang="0">
                  <a:pos x="53" y="0"/>
                </a:cxn>
                <a:cxn ang="0">
                  <a:pos x="36" y="3"/>
                </a:cxn>
                <a:cxn ang="0">
                  <a:pos x="36" y="4"/>
                </a:cxn>
                <a:cxn ang="0">
                  <a:pos x="36" y="5"/>
                </a:cxn>
                <a:cxn ang="0">
                  <a:pos x="53" y="2"/>
                </a:cxn>
                <a:cxn ang="0">
                  <a:pos x="100" y="36"/>
                </a:cxn>
                <a:cxn ang="0">
                  <a:pos x="103" y="52"/>
                </a:cxn>
                <a:cxn ang="0">
                  <a:pos x="70" y="100"/>
                </a:cxn>
                <a:cxn ang="0">
                  <a:pos x="53" y="102"/>
                </a:cxn>
                <a:cxn ang="0">
                  <a:pos x="6" y="69"/>
                </a:cxn>
                <a:cxn ang="0">
                  <a:pos x="3" y="52"/>
                </a:cxn>
                <a:cxn ang="0">
                  <a:pos x="36" y="5"/>
                </a:cxn>
                <a:cxn ang="0">
                  <a:pos x="36" y="4"/>
                </a:cxn>
              </a:cxnLst>
              <a:rect l="0" t="0" r="r" b="b"/>
              <a:pathLst>
                <a:path w="105" h="105">
                  <a:moveTo>
                    <a:pt x="36" y="4"/>
                  </a:moveTo>
                  <a:cubicBezTo>
                    <a:pt x="36" y="3"/>
                    <a:pt x="36" y="3"/>
                    <a:pt x="36" y="3"/>
                  </a:cubicBezTo>
                  <a:cubicBezTo>
                    <a:pt x="14" y="10"/>
                    <a:pt x="0" y="31"/>
                    <a:pt x="0" y="52"/>
                  </a:cubicBezTo>
                  <a:cubicBezTo>
                    <a:pt x="0" y="58"/>
                    <a:pt x="1" y="64"/>
                    <a:pt x="3" y="70"/>
                  </a:cubicBezTo>
                  <a:cubicBezTo>
                    <a:pt x="11" y="91"/>
                    <a:pt x="31" y="105"/>
                    <a:pt x="53" y="105"/>
                  </a:cubicBezTo>
                  <a:cubicBezTo>
                    <a:pt x="59" y="105"/>
                    <a:pt x="65" y="104"/>
                    <a:pt x="70" y="102"/>
                  </a:cubicBezTo>
                  <a:cubicBezTo>
                    <a:pt x="92" y="94"/>
                    <a:pt x="105" y="74"/>
                    <a:pt x="105" y="52"/>
                  </a:cubicBezTo>
                  <a:cubicBezTo>
                    <a:pt x="105" y="46"/>
                    <a:pt x="105" y="41"/>
                    <a:pt x="102" y="35"/>
                  </a:cubicBezTo>
                  <a:cubicBezTo>
                    <a:pt x="95" y="13"/>
                    <a:pt x="75" y="0"/>
                    <a:pt x="53" y="0"/>
                  </a:cubicBezTo>
                  <a:cubicBezTo>
                    <a:pt x="47" y="0"/>
                    <a:pt x="41" y="1"/>
                    <a:pt x="36" y="3"/>
                  </a:cubicBezTo>
                  <a:cubicBezTo>
                    <a:pt x="36" y="4"/>
                    <a:pt x="36" y="4"/>
                    <a:pt x="36" y="4"/>
                  </a:cubicBezTo>
                  <a:cubicBezTo>
                    <a:pt x="36" y="5"/>
                    <a:pt x="36" y="5"/>
                    <a:pt x="36" y="5"/>
                  </a:cubicBezTo>
                  <a:cubicBezTo>
                    <a:pt x="42" y="3"/>
                    <a:pt x="47" y="2"/>
                    <a:pt x="53" y="2"/>
                  </a:cubicBezTo>
                  <a:cubicBezTo>
                    <a:pt x="74" y="2"/>
                    <a:pt x="93" y="15"/>
                    <a:pt x="100" y="36"/>
                  </a:cubicBezTo>
                  <a:cubicBezTo>
                    <a:pt x="102" y="41"/>
                    <a:pt x="103" y="47"/>
                    <a:pt x="103" y="52"/>
                  </a:cubicBezTo>
                  <a:cubicBezTo>
                    <a:pt x="103" y="73"/>
                    <a:pt x="90" y="92"/>
                    <a:pt x="70" y="100"/>
                  </a:cubicBezTo>
                  <a:cubicBezTo>
                    <a:pt x="64" y="101"/>
                    <a:pt x="58" y="102"/>
                    <a:pt x="53" y="102"/>
                  </a:cubicBezTo>
                  <a:cubicBezTo>
                    <a:pt x="32" y="102"/>
                    <a:pt x="13" y="89"/>
                    <a:pt x="6" y="69"/>
                  </a:cubicBezTo>
                  <a:cubicBezTo>
                    <a:pt x="4" y="63"/>
                    <a:pt x="3" y="58"/>
                    <a:pt x="3" y="52"/>
                  </a:cubicBezTo>
                  <a:cubicBezTo>
                    <a:pt x="3" y="32"/>
                    <a:pt x="16" y="12"/>
                    <a:pt x="36" y="5"/>
                  </a:cubicBezTo>
                  <a:cubicBezTo>
                    <a:pt x="36" y="4"/>
                    <a:pt x="36" y="4"/>
                    <a:pt x="36" y="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6" name="Freeform 1638"/>
            <p:cNvSpPr>
              <a:spLocks/>
            </p:cNvSpPr>
            <p:nvPr userDrawn="1"/>
          </p:nvSpPr>
          <p:spPr bwMode="auto">
            <a:xfrm>
              <a:off x="257" y="248"/>
              <a:ext cx="212" cy="211"/>
            </a:xfrm>
            <a:custGeom>
              <a:avLst/>
              <a:gdLst/>
              <a:ahLst/>
              <a:cxnLst>
                <a:cxn ang="0">
                  <a:pos x="105" y="53"/>
                </a:cxn>
                <a:cxn ang="0">
                  <a:pos x="104" y="53"/>
                </a:cxn>
                <a:cxn ang="0">
                  <a:pos x="89" y="89"/>
                </a:cxn>
                <a:cxn ang="0">
                  <a:pos x="53" y="104"/>
                </a:cxn>
                <a:cxn ang="0">
                  <a:pos x="17" y="89"/>
                </a:cxn>
                <a:cxn ang="0">
                  <a:pos x="3" y="53"/>
                </a:cxn>
                <a:cxn ang="0">
                  <a:pos x="17" y="17"/>
                </a:cxn>
                <a:cxn ang="0">
                  <a:pos x="53" y="3"/>
                </a:cxn>
                <a:cxn ang="0">
                  <a:pos x="89" y="17"/>
                </a:cxn>
                <a:cxn ang="0">
                  <a:pos x="104" y="53"/>
                </a:cxn>
                <a:cxn ang="0">
                  <a:pos x="105" y="53"/>
                </a:cxn>
                <a:cxn ang="0">
                  <a:pos x="106" y="53"/>
                </a:cxn>
                <a:cxn ang="0">
                  <a:pos x="53" y="0"/>
                </a:cxn>
                <a:cxn ang="0">
                  <a:pos x="0" y="53"/>
                </a:cxn>
                <a:cxn ang="0">
                  <a:pos x="53" y="106"/>
                </a:cxn>
                <a:cxn ang="0">
                  <a:pos x="106" y="53"/>
                </a:cxn>
                <a:cxn ang="0">
                  <a:pos x="105" y="53"/>
                </a:cxn>
              </a:cxnLst>
              <a:rect l="0" t="0" r="r" b="b"/>
              <a:pathLst>
                <a:path w="106" h="106">
                  <a:moveTo>
                    <a:pt x="105" y="53"/>
                  </a:moveTo>
                  <a:cubicBezTo>
                    <a:pt x="104" y="53"/>
                    <a:pt x="104" y="53"/>
                    <a:pt x="104" y="53"/>
                  </a:cubicBezTo>
                  <a:cubicBezTo>
                    <a:pt x="104" y="67"/>
                    <a:pt x="98" y="80"/>
                    <a:pt x="89" y="89"/>
                  </a:cubicBezTo>
                  <a:cubicBezTo>
                    <a:pt x="80" y="98"/>
                    <a:pt x="67" y="104"/>
                    <a:pt x="53" y="104"/>
                  </a:cubicBezTo>
                  <a:cubicBezTo>
                    <a:pt x="39" y="104"/>
                    <a:pt x="26" y="98"/>
                    <a:pt x="17" y="89"/>
                  </a:cubicBezTo>
                  <a:cubicBezTo>
                    <a:pt x="8" y="80"/>
                    <a:pt x="3" y="67"/>
                    <a:pt x="3" y="53"/>
                  </a:cubicBezTo>
                  <a:cubicBezTo>
                    <a:pt x="3" y="39"/>
                    <a:pt x="8" y="27"/>
                    <a:pt x="17" y="17"/>
                  </a:cubicBezTo>
                  <a:cubicBezTo>
                    <a:pt x="26" y="8"/>
                    <a:pt x="39" y="3"/>
                    <a:pt x="53" y="3"/>
                  </a:cubicBezTo>
                  <a:cubicBezTo>
                    <a:pt x="67" y="3"/>
                    <a:pt x="80" y="8"/>
                    <a:pt x="89" y="17"/>
                  </a:cubicBezTo>
                  <a:cubicBezTo>
                    <a:pt x="98" y="27"/>
                    <a:pt x="104" y="39"/>
                    <a:pt x="104" y="53"/>
                  </a:cubicBezTo>
                  <a:cubicBezTo>
                    <a:pt x="105" y="53"/>
                    <a:pt x="105" y="53"/>
                    <a:pt x="105" y="53"/>
                  </a:cubicBezTo>
                  <a:cubicBezTo>
                    <a:pt x="106" y="53"/>
                    <a:pt x="106" y="53"/>
                    <a:pt x="106" y="53"/>
                  </a:cubicBezTo>
                  <a:cubicBezTo>
                    <a:pt x="106" y="24"/>
                    <a:pt x="82" y="0"/>
                    <a:pt x="53" y="0"/>
                  </a:cubicBezTo>
                  <a:cubicBezTo>
                    <a:pt x="24" y="0"/>
                    <a:pt x="0" y="24"/>
                    <a:pt x="0" y="53"/>
                  </a:cubicBezTo>
                  <a:cubicBezTo>
                    <a:pt x="0" y="82"/>
                    <a:pt x="24" y="106"/>
                    <a:pt x="53" y="106"/>
                  </a:cubicBezTo>
                  <a:cubicBezTo>
                    <a:pt x="82" y="106"/>
                    <a:pt x="106" y="82"/>
                    <a:pt x="106" y="53"/>
                  </a:cubicBezTo>
                  <a:cubicBezTo>
                    <a:pt x="105" y="53"/>
                    <a:pt x="105" y="53"/>
                    <a:pt x="105" y="5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7" name="Freeform 1639"/>
            <p:cNvSpPr>
              <a:spLocks/>
            </p:cNvSpPr>
            <p:nvPr userDrawn="1"/>
          </p:nvSpPr>
          <p:spPr bwMode="auto">
            <a:xfrm>
              <a:off x="311" y="272"/>
              <a:ext cx="64" cy="54"/>
            </a:xfrm>
            <a:custGeom>
              <a:avLst/>
              <a:gdLst/>
              <a:ahLst/>
              <a:cxnLst>
                <a:cxn ang="0">
                  <a:pos x="28" y="19"/>
                </a:cxn>
                <a:cxn ang="0">
                  <a:pos x="27" y="19"/>
                </a:cxn>
                <a:cxn ang="0">
                  <a:pos x="13" y="25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7" y="24"/>
                </a:cxn>
                <a:cxn ang="0">
                  <a:pos x="3" y="16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6" y="9"/>
                </a:cxn>
                <a:cxn ang="0">
                  <a:pos x="19" y="2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4" y="4"/>
                </a:cxn>
                <a:cxn ang="0">
                  <a:pos x="29" y="12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7" y="19"/>
                </a:cxn>
                <a:cxn ang="0">
                  <a:pos x="28" y="19"/>
                </a:cxn>
                <a:cxn ang="0">
                  <a:pos x="29" y="20"/>
                </a:cxn>
                <a:cxn ang="0">
                  <a:pos x="32" y="12"/>
                </a:cxn>
                <a:cxn ang="0">
                  <a:pos x="25" y="2"/>
                </a:cxn>
                <a:cxn ang="0">
                  <a:pos x="25" y="3"/>
                </a:cxn>
                <a:cxn ang="0">
                  <a:pos x="25" y="2"/>
                </a:cxn>
                <a:cxn ang="0">
                  <a:pos x="19" y="0"/>
                </a:cxn>
                <a:cxn ang="0">
                  <a:pos x="4" y="7"/>
                </a:cxn>
                <a:cxn ang="0">
                  <a:pos x="5" y="8"/>
                </a:cxn>
                <a:cxn ang="0">
                  <a:pos x="4" y="7"/>
                </a:cxn>
                <a:cxn ang="0">
                  <a:pos x="0" y="1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6" y="26"/>
                </a:cxn>
                <a:cxn ang="0">
                  <a:pos x="13" y="27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9" y="20"/>
                </a:cxn>
                <a:cxn ang="0">
                  <a:pos x="28" y="19"/>
                </a:cxn>
              </a:cxnLst>
              <a:rect l="0" t="0" r="r" b="b"/>
              <a:pathLst>
                <a:path w="32" h="27">
                  <a:moveTo>
                    <a:pt x="28" y="19"/>
                  </a:moveTo>
                  <a:cubicBezTo>
                    <a:pt x="27" y="19"/>
                    <a:pt x="27" y="19"/>
                    <a:pt x="27" y="19"/>
                  </a:cubicBezTo>
                  <a:cubicBezTo>
                    <a:pt x="24" y="23"/>
                    <a:pt x="18" y="25"/>
                    <a:pt x="13" y="25"/>
                  </a:cubicBezTo>
                  <a:cubicBezTo>
                    <a:pt x="11" y="25"/>
                    <a:pt x="9" y="25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7" y="24"/>
                    <a:pt x="7" y="24"/>
                    <a:pt x="7" y="24"/>
                  </a:cubicBezTo>
                  <a:cubicBezTo>
                    <a:pt x="4" y="22"/>
                    <a:pt x="3" y="19"/>
                    <a:pt x="3" y="16"/>
                  </a:cubicBezTo>
                  <a:cubicBezTo>
                    <a:pt x="3" y="14"/>
                    <a:pt x="4" y="11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6" y="9"/>
                    <a:pt x="6" y="9"/>
                    <a:pt x="6" y="9"/>
                  </a:cubicBezTo>
                  <a:cubicBezTo>
                    <a:pt x="9" y="5"/>
                    <a:pt x="14" y="2"/>
                    <a:pt x="19" y="2"/>
                  </a:cubicBezTo>
                  <a:cubicBezTo>
                    <a:pt x="20" y="2"/>
                    <a:pt x="22" y="3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4" y="4"/>
                    <a:pt x="24" y="4"/>
                    <a:pt x="24" y="4"/>
                  </a:cubicBezTo>
                  <a:cubicBezTo>
                    <a:pt x="27" y="5"/>
                    <a:pt x="29" y="9"/>
                    <a:pt x="29" y="12"/>
                  </a:cubicBezTo>
                  <a:cubicBezTo>
                    <a:pt x="29" y="14"/>
                    <a:pt x="28" y="17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8" y="19"/>
                    <a:pt x="28" y="19"/>
                    <a:pt x="28" y="19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31" y="18"/>
                    <a:pt x="32" y="15"/>
                    <a:pt x="32" y="12"/>
                  </a:cubicBezTo>
                  <a:cubicBezTo>
                    <a:pt x="32" y="8"/>
                    <a:pt x="29" y="4"/>
                    <a:pt x="25" y="2"/>
                  </a:cubicBezTo>
                  <a:cubicBezTo>
                    <a:pt x="25" y="3"/>
                    <a:pt x="25" y="3"/>
                    <a:pt x="25" y="3"/>
                  </a:cubicBezTo>
                  <a:cubicBezTo>
                    <a:pt x="25" y="2"/>
                    <a:pt x="25" y="2"/>
                    <a:pt x="25" y="2"/>
                  </a:cubicBezTo>
                  <a:cubicBezTo>
                    <a:pt x="23" y="1"/>
                    <a:pt x="21" y="0"/>
                    <a:pt x="19" y="0"/>
                  </a:cubicBezTo>
                  <a:cubicBezTo>
                    <a:pt x="13" y="0"/>
                    <a:pt x="8" y="3"/>
                    <a:pt x="4" y="7"/>
                  </a:cubicBezTo>
                  <a:cubicBezTo>
                    <a:pt x="5" y="8"/>
                    <a:pt x="5" y="8"/>
                    <a:pt x="5" y="8"/>
                  </a:cubicBezTo>
                  <a:cubicBezTo>
                    <a:pt x="4" y="7"/>
                    <a:pt x="4" y="7"/>
                    <a:pt x="4" y="7"/>
                  </a:cubicBezTo>
                  <a:cubicBezTo>
                    <a:pt x="2" y="10"/>
                    <a:pt x="0" y="13"/>
                    <a:pt x="0" y="16"/>
                  </a:cubicBezTo>
                  <a:cubicBezTo>
                    <a:pt x="0" y="20"/>
                    <a:pt x="2" y="24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6" y="26"/>
                    <a:pt x="6" y="26"/>
                    <a:pt x="6" y="26"/>
                  </a:cubicBezTo>
                  <a:cubicBezTo>
                    <a:pt x="8" y="27"/>
                    <a:pt x="11" y="27"/>
                    <a:pt x="13" y="27"/>
                  </a:cubicBezTo>
                  <a:cubicBezTo>
                    <a:pt x="19" y="27"/>
                    <a:pt x="25" y="25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9" y="20"/>
                    <a:pt x="29" y="20"/>
                    <a:pt x="29" y="20"/>
                  </a:cubicBezTo>
                  <a:cubicBezTo>
                    <a:pt x="28" y="19"/>
                    <a:pt x="28" y="19"/>
                    <a:pt x="28" y="19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8" name="Freeform 1640"/>
            <p:cNvSpPr>
              <a:spLocks/>
            </p:cNvSpPr>
            <p:nvPr userDrawn="1"/>
          </p:nvSpPr>
          <p:spPr bwMode="auto">
            <a:xfrm>
              <a:off x="289" y="256"/>
              <a:ext cx="114" cy="103"/>
            </a:xfrm>
            <a:custGeom>
              <a:avLst/>
              <a:gdLst/>
              <a:ahLst/>
              <a:cxnLst>
                <a:cxn ang="0">
                  <a:pos x="50" y="37"/>
                </a:cxn>
                <a:cxn ang="0">
                  <a:pos x="49" y="36"/>
                </a:cxn>
                <a:cxn ang="0">
                  <a:pos x="23" y="49"/>
                </a:cxn>
                <a:cxn ang="0">
                  <a:pos x="12" y="46"/>
                </a:cxn>
                <a:cxn ang="0">
                  <a:pos x="12" y="47"/>
                </a:cxn>
                <a:cxn ang="0">
                  <a:pos x="12" y="46"/>
                </a:cxn>
                <a:cxn ang="0">
                  <a:pos x="2" y="30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8" y="15"/>
                </a:cxn>
                <a:cxn ang="0">
                  <a:pos x="33" y="3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45" y="6"/>
                </a:cxn>
                <a:cxn ang="0">
                  <a:pos x="55" y="22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49" y="36"/>
                </a:cxn>
                <a:cxn ang="0">
                  <a:pos x="50" y="37"/>
                </a:cxn>
                <a:cxn ang="0">
                  <a:pos x="51" y="37"/>
                </a:cxn>
                <a:cxn ang="0">
                  <a:pos x="57" y="22"/>
                </a:cxn>
                <a:cxn ang="0">
                  <a:pos x="46" y="3"/>
                </a:cxn>
                <a:cxn ang="0">
                  <a:pos x="45" y="4"/>
                </a:cxn>
                <a:cxn ang="0">
                  <a:pos x="46" y="3"/>
                </a:cxn>
                <a:cxn ang="0">
                  <a:pos x="33" y="0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6" y="13"/>
                </a:cxn>
                <a:cxn ang="0">
                  <a:pos x="0" y="30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11" y="48"/>
                </a:cxn>
                <a:cxn ang="0">
                  <a:pos x="23" y="51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1" y="37"/>
                </a:cxn>
                <a:cxn ang="0">
                  <a:pos x="50" y="37"/>
                </a:cxn>
              </a:cxnLst>
              <a:rect l="0" t="0" r="r" b="b"/>
              <a:pathLst>
                <a:path w="57" h="51">
                  <a:moveTo>
                    <a:pt x="50" y="37"/>
                  </a:moveTo>
                  <a:cubicBezTo>
                    <a:pt x="49" y="36"/>
                    <a:pt x="49" y="36"/>
                    <a:pt x="49" y="36"/>
                  </a:cubicBezTo>
                  <a:cubicBezTo>
                    <a:pt x="43" y="44"/>
                    <a:pt x="33" y="49"/>
                    <a:pt x="23" y="49"/>
                  </a:cubicBezTo>
                  <a:cubicBezTo>
                    <a:pt x="19" y="49"/>
                    <a:pt x="15" y="48"/>
                    <a:pt x="12" y="46"/>
                  </a:cubicBezTo>
                  <a:cubicBezTo>
                    <a:pt x="12" y="47"/>
                    <a:pt x="12" y="47"/>
                    <a:pt x="12" y="47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6" y="43"/>
                    <a:pt x="2" y="37"/>
                    <a:pt x="2" y="30"/>
                  </a:cubicBezTo>
                  <a:cubicBezTo>
                    <a:pt x="2" y="25"/>
                    <a:pt x="4" y="20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8" y="15"/>
                    <a:pt x="8" y="15"/>
                    <a:pt x="8" y="15"/>
                  </a:cubicBezTo>
                  <a:cubicBezTo>
                    <a:pt x="14" y="7"/>
                    <a:pt x="24" y="3"/>
                    <a:pt x="33" y="3"/>
                  </a:cubicBezTo>
                  <a:cubicBezTo>
                    <a:pt x="37" y="3"/>
                    <a:pt x="41" y="4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45" y="6"/>
                    <a:pt x="45" y="6"/>
                    <a:pt x="45" y="6"/>
                  </a:cubicBezTo>
                  <a:cubicBezTo>
                    <a:pt x="51" y="9"/>
                    <a:pt x="55" y="15"/>
                    <a:pt x="55" y="22"/>
                  </a:cubicBezTo>
                  <a:cubicBezTo>
                    <a:pt x="55" y="26"/>
                    <a:pt x="53" y="31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49" y="36"/>
                    <a:pt x="49" y="36"/>
                    <a:pt x="49" y="36"/>
                  </a:cubicBezTo>
                  <a:cubicBezTo>
                    <a:pt x="50" y="37"/>
                    <a:pt x="50" y="37"/>
                    <a:pt x="50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5" y="32"/>
                    <a:pt x="57" y="27"/>
                    <a:pt x="57" y="22"/>
                  </a:cubicBezTo>
                  <a:cubicBezTo>
                    <a:pt x="57" y="14"/>
                    <a:pt x="53" y="7"/>
                    <a:pt x="46" y="3"/>
                  </a:cubicBezTo>
                  <a:cubicBezTo>
                    <a:pt x="45" y="4"/>
                    <a:pt x="45" y="4"/>
                    <a:pt x="45" y="4"/>
                  </a:cubicBezTo>
                  <a:cubicBezTo>
                    <a:pt x="46" y="3"/>
                    <a:pt x="46" y="3"/>
                    <a:pt x="46" y="3"/>
                  </a:cubicBezTo>
                  <a:cubicBezTo>
                    <a:pt x="42" y="1"/>
                    <a:pt x="37" y="0"/>
                    <a:pt x="33" y="0"/>
                  </a:cubicBezTo>
                  <a:cubicBezTo>
                    <a:pt x="23" y="0"/>
                    <a:pt x="13" y="5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6" y="13"/>
                    <a:pt x="6" y="13"/>
                    <a:pt x="6" y="13"/>
                  </a:cubicBezTo>
                  <a:cubicBezTo>
                    <a:pt x="2" y="19"/>
                    <a:pt x="0" y="25"/>
                    <a:pt x="0" y="30"/>
                  </a:cubicBezTo>
                  <a:cubicBezTo>
                    <a:pt x="0" y="38"/>
                    <a:pt x="4" y="44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1" y="48"/>
                    <a:pt x="11" y="48"/>
                    <a:pt x="11" y="48"/>
                  </a:cubicBezTo>
                  <a:cubicBezTo>
                    <a:pt x="15" y="50"/>
                    <a:pt x="19" y="51"/>
                    <a:pt x="23" y="51"/>
                  </a:cubicBezTo>
                  <a:cubicBezTo>
                    <a:pt x="34" y="51"/>
                    <a:pt x="44" y="46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1" y="37"/>
                    <a:pt x="51" y="37"/>
                    <a:pt x="51" y="37"/>
                  </a:cubicBezTo>
                  <a:cubicBezTo>
                    <a:pt x="50" y="37"/>
                    <a:pt x="50" y="37"/>
                    <a:pt x="50" y="37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19" name="Freeform 1641"/>
            <p:cNvSpPr>
              <a:spLocks/>
            </p:cNvSpPr>
            <p:nvPr userDrawn="1"/>
          </p:nvSpPr>
          <p:spPr bwMode="auto">
            <a:xfrm>
              <a:off x="271" y="248"/>
              <a:ext cx="156" cy="143"/>
            </a:xfrm>
            <a:custGeom>
              <a:avLst/>
              <a:gdLst/>
              <a:ahLst/>
              <a:cxnLst>
                <a:cxn ang="0">
                  <a:pos x="69" y="54"/>
                </a:cxn>
                <a:cxn ang="0">
                  <a:pos x="68" y="53"/>
                </a:cxn>
                <a:cxn ang="0">
                  <a:pos x="35" y="69"/>
                </a:cxn>
                <a:cxn ang="0">
                  <a:pos x="16" y="63"/>
                </a:cxn>
                <a:cxn ang="0">
                  <a:pos x="2" y="40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12" y="18"/>
                </a:cxn>
                <a:cxn ang="0">
                  <a:pos x="46" y="3"/>
                </a:cxn>
                <a:cxn ang="0">
                  <a:pos x="65" y="8"/>
                </a:cxn>
                <a:cxn ang="0">
                  <a:pos x="77" y="30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8" y="53"/>
                </a:cxn>
                <a:cxn ang="0">
                  <a:pos x="69" y="54"/>
                </a:cxn>
                <a:cxn ang="0">
                  <a:pos x="69" y="55"/>
                </a:cxn>
                <a:cxn ang="0">
                  <a:pos x="79" y="30"/>
                </a:cxn>
                <a:cxn ang="0">
                  <a:pos x="66" y="6"/>
                </a:cxn>
                <a:cxn ang="0">
                  <a:pos x="46" y="0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10" y="16"/>
                </a:cxn>
                <a:cxn ang="0">
                  <a:pos x="0" y="40"/>
                </a:cxn>
                <a:cxn ang="0">
                  <a:pos x="15" y="65"/>
                </a:cxn>
                <a:cxn ang="0">
                  <a:pos x="35" y="71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5"/>
                </a:cxn>
                <a:cxn ang="0">
                  <a:pos x="69" y="54"/>
                </a:cxn>
              </a:cxnLst>
              <a:rect l="0" t="0" r="r" b="b"/>
              <a:pathLst>
                <a:path w="79" h="71">
                  <a:moveTo>
                    <a:pt x="69" y="54"/>
                  </a:moveTo>
                  <a:cubicBezTo>
                    <a:pt x="68" y="53"/>
                    <a:pt x="68" y="53"/>
                    <a:pt x="68" y="53"/>
                  </a:cubicBezTo>
                  <a:cubicBezTo>
                    <a:pt x="59" y="63"/>
                    <a:pt x="47" y="69"/>
                    <a:pt x="35" y="69"/>
                  </a:cubicBezTo>
                  <a:cubicBezTo>
                    <a:pt x="28" y="69"/>
                    <a:pt x="22" y="67"/>
                    <a:pt x="16" y="63"/>
                  </a:cubicBezTo>
                  <a:cubicBezTo>
                    <a:pt x="7" y="58"/>
                    <a:pt x="2" y="49"/>
                    <a:pt x="2" y="40"/>
                  </a:cubicBezTo>
                  <a:cubicBezTo>
                    <a:pt x="2" y="32"/>
                    <a:pt x="6" y="25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12" y="18"/>
                    <a:pt x="12" y="18"/>
                    <a:pt x="12" y="18"/>
                  </a:cubicBezTo>
                  <a:cubicBezTo>
                    <a:pt x="21" y="8"/>
                    <a:pt x="34" y="3"/>
                    <a:pt x="46" y="3"/>
                  </a:cubicBezTo>
                  <a:cubicBezTo>
                    <a:pt x="52" y="3"/>
                    <a:pt x="59" y="4"/>
                    <a:pt x="65" y="8"/>
                  </a:cubicBezTo>
                  <a:cubicBezTo>
                    <a:pt x="73" y="13"/>
                    <a:pt x="77" y="21"/>
                    <a:pt x="77" y="30"/>
                  </a:cubicBezTo>
                  <a:cubicBezTo>
                    <a:pt x="77" y="38"/>
                    <a:pt x="74" y="46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8" y="53"/>
                    <a:pt x="68" y="53"/>
                    <a:pt x="68" y="53"/>
                  </a:cubicBezTo>
                  <a:cubicBezTo>
                    <a:pt x="69" y="54"/>
                    <a:pt x="69" y="54"/>
                    <a:pt x="69" y="54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76" y="47"/>
                    <a:pt x="79" y="39"/>
                    <a:pt x="79" y="30"/>
                  </a:cubicBezTo>
                  <a:cubicBezTo>
                    <a:pt x="79" y="21"/>
                    <a:pt x="75" y="12"/>
                    <a:pt x="66" y="6"/>
                  </a:cubicBezTo>
                  <a:cubicBezTo>
                    <a:pt x="60" y="2"/>
                    <a:pt x="53" y="0"/>
                    <a:pt x="46" y="0"/>
                  </a:cubicBezTo>
                  <a:cubicBezTo>
                    <a:pt x="33" y="0"/>
                    <a:pt x="20" y="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10" y="16"/>
                    <a:pt x="10" y="16"/>
                    <a:pt x="10" y="16"/>
                  </a:cubicBezTo>
                  <a:cubicBezTo>
                    <a:pt x="3" y="23"/>
                    <a:pt x="0" y="32"/>
                    <a:pt x="0" y="40"/>
                  </a:cubicBezTo>
                  <a:cubicBezTo>
                    <a:pt x="0" y="50"/>
                    <a:pt x="5" y="59"/>
                    <a:pt x="15" y="65"/>
                  </a:cubicBezTo>
                  <a:cubicBezTo>
                    <a:pt x="21" y="69"/>
                    <a:pt x="28" y="71"/>
                    <a:pt x="35" y="71"/>
                  </a:cubicBezTo>
                  <a:cubicBezTo>
                    <a:pt x="47" y="71"/>
                    <a:pt x="60" y="6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5"/>
                    <a:pt x="69" y="55"/>
                    <a:pt x="69" y="55"/>
                  </a:cubicBezTo>
                  <a:cubicBezTo>
                    <a:pt x="69" y="54"/>
                    <a:pt x="69" y="54"/>
                    <a:pt x="69" y="5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0" name="Freeform 1642"/>
            <p:cNvSpPr>
              <a:spLocks/>
            </p:cNvSpPr>
            <p:nvPr userDrawn="1"/>
          </p:nvSpPr>
          <p:spPr bwMode="auto">
            <a:xfrm>
              <a:off x="259" y="274"/>
              <a:ext cx="192" cy="145"/>
            </a:xfrm>
            <a:custGeom>
              <a:avLst/>
              <a:gdLst/>
              <a:ahLst/>
              <a:cxnLst>
                <a:cxn ang="0">
                  <a:pos x="3" y="20"/>
                </a:cxn>
                <a:cxn ang="0">
                  <a:pos x="0" y="35"/>
                </a:cxn>
                <a:cxn ang="0">
                  <a:pos x="18" y="65"/>
                </a:cxn>
                <a:cxn ang="0">
                  <a:pos x="42" y="72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84" y="53"/>
                </a:cxn>
                <a:cxn ang="0">
                  <a:pos x="96" y="24"/>
                </a:cxn>
                <a:cxn ang="0">
                  <a:pos x="86" y="0"/>
                </a:cxn>
                <a:cxn ang="0">
                  <a:pos x="84" y="1"/>
                </a:cxn>
                <a:cxn ang="0">
                  <a:pos x="93" y="24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82" y="51"/>
                </a:cxn>
                <a:cxn ang="0">
                  <a:pos x="42" y="70"/>
                </a:cxn>
                <a:cxn ang="0">
                  <a:pos x="19" y="63"/>
                </a:cxn>
                <a:cxn ang="0">
                  <a:pos x="3" y="35"/>
                </a:cxn>
                <a:cxn ang="0">
                  <a:pos x="5" y="21"/>
                </a:cxn>
                <a:cxn ang="0">
                  <a:pos x="3" y="20"/>
                </a:cxn>
              </a:cxnLst>
              <a:rect l="0" t="0" r="r" b="b"/>
              <a:pathLst>
                <a:path w="96" h="72">
                  <a:moveTo>
                    <a:pt x="3" y="20"/>
                  </a:moveTo>
                  <a:cubicBezTo>
                    <a:pt x="1" y="25"/>
                    <a:pt x="0" y="30"/>
                    <a:pt x="0" y="35"/>
                  </a:cubicBezTo>
                  <a:cubicBezTo>
                    <a:pt x="0" y="47"/>
                    <a:pt x="6" y="58"/>
                    <a:pt x="18" y="65"/>
                  </a:cubicBezTo>
                  <a:cubicBezTo>
                    <a:pt x="26" y="70"/>
                    <a:pt x="34" y="72"/>
                    <a:pt x="42" y="72"/>
                  </a:cubicBezTo>
                  <a:cubicBezTo>
                    <a:pt x="58" y="72"/>
                    <a:pt x="73" y="65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84" y="53"/>
                    <a:pt x="84" y="53"/>
                    <a:pt x="84" y="53"/>
                  </a:cubicBezTo>
                  <a:cubicBezTo>
                    <a:pt x="92" y="44"/>
                    <a:pt x="96" y="34"/>
                    <a:pt x="96" y="24"/>
                  </a:cubicBezTo>
                  <a:cubicBezTo>
                    <a:pt x="96" y="15"/>
                    <a:pt x="92" y="6"/>
                    <a:pt x="86" y="0"/>
                  </a:cubicBezTo>
                  <a:cubicBezTo>
                    <a:pt x="84" y="1"/>
                    <a:pt x="84" y="1"/>
                    <a:pt x="84" y="1"/>
                  </a:cubicBezTo>
                  <a:cubicBezTo>
                    <a:pt x="90" y="7"/>
                    <a:pt x="93" y="15"/>
                    <a:pt x="93" y="24"/>
                  </a:cubicBezTo>
                  <a:cubicBezTo>
                    <a:pt x="93" y="33"/>
                    <a:pt x="90" y="43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82" y="51"/>
                    <a:pt x="82" y="51"/>
                    <a:pt x="82" y="51"/>
                  </a:cubicBezTo>
                  <a:cubicBezTo>
                    <a:pt x="71" y="63"/>
                    <a:pt x="57" y="70"/>
                    <a:pt x="42" y="70"/>
                  </a:cubicBezTo>
                  <a:cubicBezTo>
                    <a:pt x="34" y="70"/>
                    <a:pt x="26" y="68"/>
                    <a:pt x="19" y="63"/>
                  </a:cubicBezTo>
                  <a:cubicBezTo>
                    <a:pt x="8" y="56"/>
                    <a:pt x="3" y="46"/>
                    <a:pt x="3" y="35"/>
                  </a:cubicBezTo>
                  <a:cubicBezTo>
                    <a:pt x="3" y="30"/>
                    <a:pt x="3" y="26"/>
                    <a:pt x="5" y="21"/>
                  </a:cubicBezTo>
                  <a:cubicBezTo>
                    <a:pt x="3" y="20"/>
                    <a:pt x="3" y="20"/>
                    <a:pt x="3" y="2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1" name="Freeform 1643"/>
            <p:cNvSpPr>
              <a:spLocks/>
            </p:cNvSpPr>
            <p:nvPr userDrawn="1"/>
          </p:nvSpPr>
          <p:spPr bwMode="auto">
            <a:xfrm>
              <a:off x="265" y="302"/>
              <a:ext cx="200" cy="139"/>
            </a:xfrm>
            <a:custGeom>
              <a:avLst/>
              <a:gdLst/>
              <a:ahLst/>
              <a:cxnLst>
                <a:cxn ang="0">
                  <a:pos x="93" y="1"/>
                </a:cxn>
                <a:cxn ang="0">
                  <a:pos x="98" y="19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86" y="48"/>
                </a:cxn>
                <a:cxn ang="0">
                  <a:pos x="43" y="67"/>
                </a:cxn>
                <a:cxn ang="0">
                  <a:pos x="17" y="60"/>
                </a:cxn>
                <a:cxn ang="0">
                  <a:pos x="2" y="44"/>
                </a:cxn>
                <a:cxn ang="0">
                  <a:pos x="0" y="45"/>
                </a:cxn>
                <a:cxn ang="0">
                  <a:pos x="15" y="62"/>
                </a:cxn>
                <a:cxn ang="0">
                  <a:pos x="43" y="70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87" y="49"/>
                </a:cxn>
                <a:cxn ang="0">
                  <a:pos x="100" y="19"/>
                </a:cxn>
                <a:cxn ang="0">
                  <a:pos x="95" y="0"/>
                </a:cxn>
                <a:cxn ang="0">
                  <a:pos x="93" y="1"/>
                </a:cxn>
              </a:cxnLst>
              <a:rect l="0" t="0" r="r" b="b"/>
              <a:pathLst>
                <a:path w="100" h="70">
                  <a:moveTo>
                    <a:pt x="93" y="1"/>
                  </a:moveTo>
                  <a:cubicBezTo>
                    <a:pt x="96" y="7"/>
                    <a:pt x="98" y="13"/>
                    <a:pt x="98" y="19"/>
                  </a:cubicBezTo>
                  <a:cubicBezTo>
                    <a:pt x="98" y="28"/>
                    <a:pt x="94" y="39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86" y="48"/>
                    <a:pt x="86" y="48"/>
                    <a:pt x="86" y="48"/>
                  </a:cubicBezTo>
                  <a:cubicBezTo>
                    <a:pt x="74" y="60"/>
                    <a:pt x="58" y="67"/>
                    <a:pt x="43" y="67"/>
                  </a:cubicBezTo>
                  <a:cubicBezTo>
                    <a:pt x="34" y="67"/>
                    <a:pt x="25" y="65"/>
                    <a:pt x="17" y="60"/>
                  </a:cubicBezTo>
                  <a:cubicBezTo>
                    <a:pt x="10" y="56"/>
                    <a:pt x="5" y="50"/>
                    <a:pt x="2" y="44"/>
                  </a:cubicBezTo>
                  <a:cubicBezTo>
                    <a:pt x="0" y="45"/>
                    <a:pt x="0" y="45"/>
                    <a:pt x="0" y="45"/>
                  </a:cubicBezTo>
                  <a:cubicBezTo>
                    <a:pt x="3" y="52"/>
                    <a:pt x="8" y="58"/>
                    <a:pt x="15" y="62"/>
                  </a:cubicBezTo>
                  <a:cubicBezTo>
                    <a:pt x="24" y="67"/>
                    <a:pt x="33" y="70"/>
                    <a:pt x="43" y="70"/>
                  </a:cubicBezTo>
                  <a:cubicBezTo>
                    <a:pt x="59" y="70"/>
                    <a:pt x="75" y="62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87" y="49"/>
                    <a:pt x="87" y="49"/>
                    <a:pt x="87" y="49"/>
                  </a:cubicBezTo>
                  <a:cubicBezTo>
                    <a:pt x="96" y="40"/>
                    <a:pt x="100" y="29"/>
                    <a:pt x="100" y="19"/>
                  </a:cubicBezTo>
                  <a:cubicBezTo>
                    <a:pt x="100" y="12"/>
                    <a:pt x="98" y="6"/>
                    <a:pt x="95" y="0"/>
                  </a:cubicBezTo>
                  <a:cubicBezTo>
                    <a:pt x="93" y="1"/>
                    <a:pt x="93" y="1"/>
                    <a:pt x="9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2" name="Freeform 1644"/>
            <p:cNvSpPr>
              <a:spLocks/>
            </p:cNvSpPr>
            <p:nvPr userDrawn="1"/>
          </p:nvSpPr>
          <p:spPr bwMode="auto">
            <a:xfrm>
              <a:off x="311" y="379"/>
              <a:ext cx="154" cy="78"/>
            </a:xfrm>
            <a:custGeom>
              <a:avLst/>
              <a:gdLst/>
              <a:ahLst/>
              <a:cxnLst>
                <a:cxn ang="0">
                  <a:pos x="75" y="0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65" y="17"/>
                </a:cxn>
                <a:cxn ang="0">
                  <a:pos x="22" y="37"/>
                </a:cxn>
                <a:cxn ang="0">
                  <a:pos x="1" y="32"/>
                </a:cxn>
                <a:cxn ang="0">
                  <a:pos x="0" y="34"/>
                </a:cxn>
                <a:cxn ang="0">
                  <a:pos x="22" y="3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67" y="19"/>
                </a:cxn>
                <a:cxn ang="0">
                  <a:pos x="77" y="1"/>
                </a:cxn>
                <a:cxn ang="0">
                  <a:pos x="75" y="0"/>
                </a:cxn>
              </a:cxnLst>
              <a:rect l="0" t="0" r="r" b="b"/>
              <a:pathLst>
                <a:path w="77" h="39">
                  <a:moveTo>
                    <a:pt x="75" y="0"/>
                  </a:moveTo>
                  <a:cubicBezTo>
                    <a:pt x="73" y="6"/>
                    <a:pt x="70" y="12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65" y="17"/>
                    <a:pt x="65" y="17"/>
                    <a:pt x="65" y="17"/>
                  </a:cubicBezTo>
                  <a:cubicBezTo>
                    <a:pt x="54" y="30"/>
                    <a:pt x="38" y="37"/>
                    <a:pt x="22" y="37"/>
                  </a:cubicBezTo>
                  <a:cubicBezTo>
                    <a:pt x="15" y="37"/>
                    <a:pt x="8" y="35"/>
                    <a:pt x="1" y="32"/>
                  </a:cubicBezTo>
                  <a:cubicBezTo>
                    <a:pt x="0" y="34"/>
                    <a:pt x="0" y="34"/>
                    <a:pt x="0" y="34"/>
                  </a:cubicBezTo>
                  <a:cubicBezTo>
                    <a:pt x="7" y="38"/>
                    <a:pt x="15" y="39"/>
                    <a:pt x="22" y="39"/>
                  </a:cubicBezTo>
                  <a:cubicBezTo>
                    <a:pt x="39" y="39"/>
                    <a:pt x="55" y="32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67" y="19"/>
                    <a:pt x="67" y="19"/>
                    <a:pt x="67" y="19"/>
                  </a:cubicBezTo>
                  <a:cubicBezTo>
                    <a:pt x="72" y="13"/>
                    <a:pt x="75" y="7"/>
                    <a:pt x="77" y="1"/>
                  </a:cubicBezTo>
                  <a:cubicBezTo>
                    <a:pt x="75" y="0"/>
                    <a:pt x="75" y="0"/>
                    <a:pt x="7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3" name="Freeform 1645"/>
            <p:cNvSpPr>
              <a:spLocks/>
            </p:cNvSpPr>
            <p:nvPr userDrawn="1"/>
          </p:nvSpPr>
          <p:spPr bwMode="auto">
            <a:xfrm>
              <a:off x="277" y="280"/>
              <a:ext cx="46" cy="16"/>
            </a:xfrm>
            <a:custGeom>
              <a:avLst/>
              <a:gdLst/>
              <a:ahLst/>
              <a:cxnLst>
                <a:cxn ang="0">
                  <a:pos x="23" y="3"/>
                </a:cxn>
                <a:cxn ang="0">
                  <a:pos x="12" y="0"/>
                </a:cxn>
                <a:cxn ang="0">
                  <a:pos x="0" y="6"/>
                </a:cxn>
                <a:cxn ang="0">
                  <a:pos x="2" y="8"/>
                </a:cxn>
                <a:cxn ang="0">
                  <a:pos x="12" y="2"/>
                </a:cxn>
                <a:cxn ang="0">
                  <a:pos x="22" y="5"/>
                </a:cxn>
                <a:cxn ang="0">
                  <a:pos x="23" y="3"/>
                </a:cxn>
              </a:cxnLst>
              <a:rect l="0" t="0" r="r" b="b"/>
              <a:pathLst>
                <a:path w="23" h="8">
                  <a:moveTo>
                    <a:pt x="23" y="3"/>
                  </a:moveTo>
                  <a:cubicBezTo>
                    <a:pt x="19" y="1"/>
                    <a:pt x="15" y="0"/>
                    <a:pt x="12" y="0"/>
                  </a:cubicBezTo>
                  <a:cubicBezTo>
                    <a:pt x="7" y="0"/>
                    <a:pt x="3" y="2"/>
                    <a:pt x="0" y="6"/>
                  </a:cubicBezTo>
                  <a:cubicBezTo>
                    <a:pt x="2" y="8"/>
                    <a:pt x="2" y="8"/>
                    <a:pt x="2" y="8"/>
                  </a:cubicBezTo>
                  <a:cubicBezTo>
                    <a:pt x="5" y="4"/>
                    <a:pt x="8" y="2"/>
                    <a:pt x="12" y="2"/>
                  </a:cubicBezTo>
                  <a:cubicBezTo>
                    <a:pt x="15" y="2"/>
                    <a:pt x="18" y="3"/>
                    <a:pt x="22" y="5"/>
                  </a:cubicBezTo>
                  <a:cubicBezTo>
                    <a:pt x="23" y="3"/>
                    <a:pt x="23" y="3"/>
                    <a:pt x="23" y="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4" name="Freeform 1646"/>
            <p:cNvSpPr>
              <a:spLocks/>
            </p:cNvSpPr>
            <p:nvPr userDrawn="1"/>
          </p:nvSpPr>
          <p:spPr bwMode="auto">
            <a:xfrm>
              <a:off x="365" y="308"/>
              <a:ext cx="88" cy="103"/>
            </a:xfrm>
            <a:custGeom>
              <a:avLst/>
              <a:gdLst/>
              <a:ahLst/>
              <a:cxnLst>
                <a:cxn ang="0">
                  <a:pos x="44" y="50"/>
                </a:cxn>
                <a:cxn ang="0">
                  <a:pos x="28" y="24"/>
                </a:cxn>
                <a:cxn ang="0">
                  <a:pos x="1" y="0"/>
                </a:cxn>
                <a:cxn ang="0">
                  <a:pos x="0" y="2"/>
                </a:cxn>
                <a:cxn ang="0">
                  <a:pos x="26" y="25"/>
                </a:cxn>
                <a:cxn ang="0">
                  <a:pos x="42" y="51"/>
                </a:cxn>
                <a:cxn ang="0">
                  <a:pos x="44" y="50"/>
                </a:cxn>
              </a:cxnLst>
              <a:rect l="0" t="0" r="r" b="b"/>
              <a:pathLst>
                <a:path w="44" h="51">
                  <a:moveTo>
                    <a:pt x="44" y="50"/>
                  </a:moveTo>
                  <a:cubicBezTo>
                    <a:pt x="42" y="42"/>
                    <a:pt x="36" y="33"/>
                    <a:pt x="28" y="24"/>
                  </a:cubicBezTo>
                  <a:cubicBezTo>
                    <a:pt x="20" y="15"/>
                    <a:pt x="10" y="7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8" y="8"/>
                    <a:pt x="18" y="17"/>
                    <a:pt x="26" y="25"/>
                  </a:cubicBezTo>
                  <a:cubicBezTo>
                    <a:pt x="34" y="34"/>
                    <a:pt x="40" y="43"/>
                    <a:pt x="42" y="51"/>
                  </a:cubicBezTo>
                  <a:cubicBezTo>
                    <a:pt x="44" y="50"/>
                    <a:pt x="44" y="50"/>
                    <a:pt x="44" y="5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5" name="Freeform 1647"/>
            <p:cNvSpPr>
              <a:spLocks/>
            </p:cNvSpPr>
            <p:nvPr userDrawn="1"/>
          </p:nvSpPr>
          <p:spPr bwMode="auto">
            <a:xfrm>
              <a:off x="359" y="316"/>
              <a:ext cx="74" cy="117"/>
            </a:xfrm>
            <a:custGeom>
              <a:avLst/>
              <a:gdLst/>
              <a:ahLst/>
              <a:cxnLst>
                <a:cxn ang="0">
                  <a:pos x="37" y="58"/>
                </a:cxn>
                <a:cxn ang="0">
                  <a:pos x="37" y="58"/>
                </a:cxn>
                <a:cxn ang="0">
                  <a:pos x="33" y="44"/>
                </a:cxn>
                <a:cxn ang="0">
                  <a:pos x="1" y="0"/>
                </a:cxn>
                <a:cxn ang="0">
                  <a:pos x="0" y="1"/>
                </a:cxn>
                <a:cxn ang="0">
                  <a:pos x="21" y="29"/>
                </a:cxn>
                <a:cxn ang="0">
                  <a:pos x="31" y="45"/>
                </a:cxn>
                <a:cxn ang="0">
                  <a:pos x="35" y="58"/>
                </a:cxn>
                <a:cxn ang="0">
                  <a:pos x="35" y="58"/>
                </a:cxn>
                <a:cxn ang="0">
                  <a:pos x="37" y="58"/>
                </a:cxn>
              </a:cxnLst>
              <a:rect l="0" t="0" r="r" b="b"/>
              <a:pathLst>
                <a:path w="37" h="58">
                  <a:moveTo>
                    <a:pt x="37" y="58"/>
                  </a:moveTo>
                  <a:cubicBezTo>
                    <a:pt x="37" y="58"/>
                    <a:pt x="37" y="58"/>
                    <a:pt x="37" y="58"/>
                  </a:cubicBezTo>
                  <a:cubicBezTo>
                    <a:pt x="37" y="54"/>
                    <a:pt x="36" y="50"/>
                    <a:pt x="33" y="44"/>
                  </a:cubicBezTo>
                  <a:cubicBezTo>
                    <a:pt x="25" y="28"/>
                    <a:pt x="9" y="7"/>
                    <a:pt x="1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5" y="6"/>
                    <a:pt x="13" y="17"/>
                    <a:pt x="21" y="29"/>
                  </a:cubicBezTo>
                  <a:cubicBezTo>
                    <a:pt x="25" y="34"/>
                    <a:pt x="28" y="40"/>
                    <a:pt x="31" y="45"/>
                  </a:cubicBezTo>
                  <a:cubicBezTo>
                    <a:pt x="33" y="51"/>
                    <a:pt x="35" y="55"/>
                    <a:pt x="35" y="58"/>
                  </a:cubicBezTo>
                  <a:cubicBezTo>
                    <a:pt x="35" y="58"/>
                    <a:pt x="35" y="58"/>
                    <a:pt x="35" y="58"/>
                  </a:cubicBezTo>
                  <a:cubicBezTo>
                    <a:pt x="37" y="58"/>
                    <a:pt x="37" y="58"/>
                    <a:pt x="37" y="58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6" name="Freeform 1648"/>
            <p:cNvSpPr>
              <a:spLocks/>
            </p:cNvSpPr>
            <p:nvPr userDrawn="1"/>
          </p:nvSpPr>
          <p:spPr bwMode="auto">
            <a:xfrm>
              <a:off x="351" y="320"/>
              <a:ext cx="60" cy="129"/>
            </a:xfrm>
            <a:custGeom>
              <a:avLst/>
              <a:gdLst/>
              <a:ahLst/>
              <a:cxnLst>
                <a:cxn ang="0">
                  <a:pos x="30" y="64"/>
                </a:cxn>
                <a:cxn ang="0">
                  <a:pos x="28" y="59"/>
                </a:cxn>
                <a:cxn ang="0">
                  <a:pos x="14" y="25"/>
                </a:cxn>
                <a:cxn ang="0">
                  <a:pos x="7" y="9"/>
                </a:cxn>
                <a:cxn ang="0">
                  <a:pos x="4" y="3"/>
                </a:cxn>
                <a:cxn ang="0">
                  <a:pos x="2" y="0"/>
                </a:cxn>
                <a:cxn ang="0">
                  <a:pos x="0" y="1"/>
                </a:cxn>
                <a:cxn ang="0">
                  <a:pos x="2" y="5"/>
                </a:cxn>
                <a:cxn ang="0">
                  <a:pos x="17" y="37"/>
                </a:cxn>
                <a:cxn ang="0">
                  <a:pos x="24" y="54"/>
                </a:cxn>
                <a:cxn ang="0">
                  <a:pos x="27" y="64"/>
                </a:cxn>
                <a:cxn ang="0">
                  <a:pos x="30" y="64"/>
                </a:cxn>
              </a:cxnLst>
              <a:rect l="0" t="0" r="r" b="b"/>
              <a:pathLst>
                <a:path w="30" h="64">
                  <a:moveTo>
                    <a:pt x="30" y="64"/>
                  </a:moveTo>
                  <a:cubicBezTo>
                    <a:pt x="30" y="63"/>
                    <a:pt x="29" y="61"/>
                    <a:pt x="28" y="59"/>
                  </a:cubicBezTo>
                  <a:cubicBezTo>
                    <a:pt x="26" y="51"/>
                    <a:pt x="20" y="38"/>
                    <a:pt x="14" y="25"/>
                  </a:cubicBezTo>
                  <a:cubicBezTo>
                    <a:pt x="11" y="19"/>
                    <a:pt x="9" y="13"/>
                    <a:pt x="7" y="9"/>
                  </a:cubicBezTo>
                  <a:cubicBezTo>
                    <a:pt x="5" y="6"/>
                    <a:pt x="5" y="4"/>
                    <a:pt x="4" y="3"/>
                  </a:cubicBezTo>
                  <a:cubicBezTo>
                    <a:pt x="3" y="1"/>
                    <a:pt x="2" y="0"/>
                    <a:pt x="2" y="0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1"/>
                    <a:pt x="1" y="3"/>
                    <a:pt x="2" y="5"/>
                  </a:cubicBezTo>
                  <a:cubicBezTo>
                    <a:pt x="5" y="11"/>
                    <a:pt x="11" y="24"/>
                    <a:pt x="17" y="37"/>
                  </a:cubicBezTo>
                  <a:cubicBezTo>
                    <a:pt x="20" y="43"/>
                    <a:pt x="22" y="49"/>
                    <a:pt x="24" y="54"/>
                  </a:cubicBezTo>
                  <a:cubicBezTo>
                    <a:pt x="26" y="59"/>
                    <a:pt x="27" y="63"/>
                    <a:pt x="27" y="64"/>
                  </a:cubicBezTo>
                  <a:cubicBezTo>
                    <a:pt x="30" y="64"/>
                    <a:pt x="30" y="64"/>
                    <a:pt x="30" y="6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7" name="Freeform 1649"/>
            <p:cNvSpPr>
              <a:spLocks/>
            </p:cNvSpPr>
            <p:nvPr userDrawn="1"/>
          </p:nvSpPr>
          <p:spPr bwMode="auto">
            <a:xfrm>
              <a:off x="343" y="324"/>
              <a:ext cx="42" cy="135"/>
            </a:xfrm>
            <a:custGeom>
              <a:avLst/>
              <a:gdLst/>
              <a:ahLst/>
              <a:cxnLst>
                <a:cxn ang="0">
                  <a:pos x="21" y="65"/>
                </a:cxn>
                <a:cxn ang="0">
                  <a:pos x="16" y="54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8" y="35"/>
                </a:cxn>
                <a:cxn ang="0">
                  <a:pos x="14" y="54"/>
                </a:cxn>
                <a:cxn ang="0">
                  <a:pos x="19" y="67"/>
                </a:cxn>
                <a:cxn ang="0">
                  <a:pos x="21" y="65"/>
                </a:cxn>
              </a:cxnLst>
              <a:rect l="0" t="0" r="r" b="b"/>
              <a:pathLst>
                <a:path w="21" h="67">
                  <a:moveTo>
                    <a:pt x="21" y="65"/>
                  </a:moveTo>
                  <a:cubicBezTo>
                    <a:pt x="19" y="64"/>
                    <a:pt x="18" y="59"/>
                    <a:pt x="16" y="54"/>
                  </a:cubicBezTo>
                  <a:cubicBezTo>
                    <a:pt x="10" y="37"/>
                    <a:pt x="4" y="10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1" y="7"/>
                    <a:pt x="4" y="21"/>
                    <a:pt x="8" y="35"/>
                  </a:cubicBezTo>
                  <a:cubicBezTo>
                    <a:pt x="10" y="42"/>
                    <a:pt x="12" y="49"/>
                    <a:pt x="14" y="54"/>
                  </a:cubicBezTo>
                  <a:cubicBezTo>
                    <a:pt x="15" y="60"/>
                    <a:pt x="17" y="64"/>
                    <a:pt x="19" y="67"/>
                  </a:cubicBezTo>
                  <a:cubicBezTo>
                    <a:pt x="21" y="65"/>
                    <a:pt x="21" y="65"/>
                    <a:pt x="21" y="6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8" name="Freeform 1650"/>
            <p:cNvSpPr>
              <a:spLocks/>
            </p:cNvSpPr>
            <p:nvPr userDrawn="1"/>
          </p:nvSpPr>
          <p:spPr bwMode="auto">
            <a:xfrm>
              <a:off x="335" y="324"/>
              <a:ext cx="20" cy="135"/>
            </a:xfrm>
            <a:custGeom>
              <a:avLst/>
              <a:gdLst/>
              <a:ahLst/>
              <a:cxnLst>
                <a:cxn ang="0">
                  <a:pos x="10" y="66"/>
                </a:cxn>
                <a:cxn ang="0">
                  <a:pos x="4" y="45"/>
                </a:cxn>
                <a:cxn ang="0">
                  <a:pos x="2" y="18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18"/>
                </a:cxn>
                <a:cxn ang="0">
                  <a:pos x="1" y="45"/>
                </a:cxn>
                <a:cxn ang="0">
                  <a:pos x="8" y="67"/>
                </a:cxn>
                <a:cxn ang="0">
                  <a:pos x="10" y="66"/>
                </a:cxn>
              </a:cxnLst>
              <a:rect l="0" t="0" r="r" b="b"/>
              <a:pathLst>
                <a:path w="10" h="67">
                  <a:moveTo>
                    <a:pt x="10" y="66"/>
                  </a:moveTo>
                  <a:cubicBezTo>
                    <a:pt x="7" y="61"/>
                    <a:pt x="5" y="53"/>
                    <a:pt x="4" y="45"/>
                  </a:cubicBezTo>
                  <a:cubicBezTo>
                    <a:pt x="3" y="36"/>
                    <a:pt x="2" y="27"/>
                    <a:pt x="2" y="18"/>
                  </a:cubicBezTo>
                  <a:cubicBezTo>
                    <a:pt x="2" y="11"/>
                    <a:pt x="2" y="5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5"/>
                    <a:pt x="0" y="11"/>
                    <a:pt x="0" y="18"/>
                  </a:cubicBezTo>
                  <a:cubicBezTo>
                    <a:pt x="0" y="27"/>
                    <a:pt x="0" y="36"/>
                    <a:pt x="1" y="45"/>
                  </a:cubicBezTo>
                  <a:cubicBezTo>
                    <a:pt x="3" y="54"/>
                    <a:pt x="5" y="62"/>
                    <a:pt x="8" y="67"/>
                  </a:cubicBezTo>
                  <a:cubicBezTo>
                    <a:pt x="10" y="66"/>
                    <a:pt x="10" y="66"/>
                    <a:pt x="10" y="6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29" name="Freeform 1651"/>
            <p:cNvSpPr>
              <a:spLocks/>
            </p:cNvSpPr>
            <p:nvPr userDrawn="1"/>
          </p:nvSpPr>
          <p:spPr bwMode="auto">
            <a:xfrm>
              <a:off x="315" y="322"/>
              <a:ext cx="18" cy="131"/>
            </a:xfrm>
            <a:custGeom>
              <a:avLst/>
              <a:gdLst/>
              <a:ahLst/>
              <a:cxnLst>
                <a:cxn ang="0">
                  <a:pos x="7" y="0"/>
                </a:cxn>
                <a:cxn ang="0">
                  <a:pos x="0" y="45"/>
                </a:cxn>
                <a:cxn ang="0">
                  <a:pos x="3" y="65"/>
                </a:cxn>
                <a:cxn ang="0">
                  <a:pos x="5" y="63"/>
                </a:cxn>
                <a:cxn ang="0">
                  <a:pos x="2" y="45"/>
                </a:cxn>
                <a:cxn ang="0">
                  <a:pos x="9" y="1"/>
                </a:cxn>
                <a:cxn ang="0">
                  <a:pos x="7" y="0"/>
                </a:cxn>
              </a:cxnLst>
              <a:rect l="0" t="0" r="r" b="b"/>
              <a:pathLst>
                <a:path w="9" h="65">
                  <a:moveTo>
                    <a:pt x="7" y="0"/>
                  </a:moveTo>
                  <a:cubicBezTo>
                    <a:pt x="3" y="9"/>
                    <a:pt x="0" y="29"/>
                    <a:pt x="0" y="45"/>
                  </a:cubicBezTo>
                  <a:cubicBezTo>
                    <a:pt x="0" y="54"/>
                    <a:pt x="0" y="61"/>
                    <a:pt x="3" y="65"/>
                  </a:cubicBezTo>
                  <a:cubicBezTo>
                    <a:pt x="5" y="63"/>
                    <a:pt x="5" y="63"/>
                    <a:pt x="5" y="63"/>
                  </a:cubicBezTo>
                  <a:cubicBezTo>
                    <a:pt x="3" y="60"/>
                    <a:pt x="2" y="53"/>
                    <a:pt x="2" y="45"/>
                  </a:cubicBezTo>
                  <a:cubicBezTo>
                    <a:pt x="2" y="30"/>
                    <a:pt x="5" y="10"/>
                    <a:pt x="9" y="1"/>
                  </a:cubicBezTo>
                  <a:cubicBezTo>
                    <a:pt x="7" y="0"/>
                    <a:pt x="7" y="0"/>
                    <a:pt x="7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0" name="Freeform 1652"/>
            <p:cNvSpPr>
              <a:spLocks/>
            </p:cNvSpPr>
            <p:nvPr userDrawn="1"/>
          </p:nvSpPr>
          <p:spPr bwMode="auto">
            <a:xfrm>
              <a:off x="357" y="256"/>
              <a:ext cx="48" cy="22"/>
            </a:xfrm>
            <a:custGeom>
              <a:avLst/>
              <a:gdLst/>
              <a:ahLst/>
              <a:cxnLst>
                <a:cxn ang="0">
                  <a:pos x="2" y="11"/>
                </a:cxn>
                <a:cxn ang="0">
                  <a:pos x="19" y="2"/>
                </a:cxn>
                <a:cxn ang="0">
                  <a:pos x="23" y="3"/>
                </a:cxn>
                <a:cxn ang="0">
                  <a:pos x="24" y="1"/>
                </a:cxn>
                <a:cxn ang="0">
                  <a:pos x="19" y="0"/>
                </a:cxn>
                <a:cxn ang="0">
                  <a:pos x="0" y="10"/>
                </a:cxn>
                <a:cxn ang="0">
                  <a:pos x="2" y="11"/>
                </a:cxn>
              </a:cxnLst>
              <a:rect l="0" t="0" r="r" b="b"/>
              <a:pathLst>
                <a:path w="24" h="11">
                  <a:moveTo>
                    <a:pt x="2" y="11"/>
                  </a:moveTo>
                  <a:cubicBezTo>
                    <a:pt x="7" y="6"/>
                    <a:pt x="13" y="2"/>
                    <a:pt x="19" y="2"/>
                  </a:cubicBezTo>
                  <a:cubicBezTo>
                    <a:pt x="20" y="2"/>
                    <a:pt x="22" y="2"/>
                    <a:pt x="23" y="3"/>
                  </a:cubicBezTo>
                  <a:cubicBezTo>
                    <a:pt x="24" y="1"/>
                    <a:pt x="24" y="1"/>
                    <a:pt x="24" y="1"/>
                  </a:cubicBezTo>
                  <a:cubicBezTo>
                    <a:pt x="22" y="0"/>
                    <a:pt x="21" y="0"/>
                    <a:pt x="19" y="0"/>
                  </a:cubicBezTo>
                  <a:cubicBezTo>
                    <a:pt x="12" y="0"/>
                    <a:pt x="6" y="4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1" name="Freeform 1653"/>
            <p:cNvSpPr>
              <a:spLocks/>
            </p:cNvSpPr>
            <p:nvPr userDrawn="1"/>
          </p:nvSpPr>
          <p:spPr bwMode="auto">
            <a:xfrm>
              <a:off x="293" y="320"/>
              <a:ext cx="36" cy="115"/>
            </a:xfrm>
            <a:custGeom>
              <a:avLst/>
              <a:gdLst/>
              <a:ahLst/>
              <a:cxnLst>
                <a:cxn ang="0">
                  <a:pos x="3" y="56"/>
                </a:cxn>
                <a:cxn ang="0">
                  <a:pos x="2" y="47"/>
                </a:cxn>
                <a:cxn ang="0">
                  <a:pos x="17" y="1"/>
                </a:cxn>
                <a:cxn ang="0">
                  <a:pos x="15" y="0"/>
                </a:cxn>
                <a:cxn ang="0">
                  <a:pos x="0" y="47"/>
                </a:cxn>
                <a:cxn ang="0">
                  <a:pos x="0" y="57"/>
                </a:cxn>
                <a:cxn ang="0">
                  <a:pos x="3" y="56"/>
                </a:cxn>
              </a:cxnLst>
              <a:rect l="0" t="0" r="r" b="b"/>
              <a:pathLst>
                <a:path w="17" h="57">
                  <a:moveTo>
                    <a:pt x="3" y="56"/>
                  </a:moveTo>
                  <a:cubicBezTo>
                    <a:pt x="2" y="53"/>
                    <a:pt x="2" y="50"/>
                    <a:pt x="2" y="47"/>
                  </a:cubicBezTo>
                  <a:cubicBezTo>
                    <a:pt x="2" y="30"/>
                    <a:pt x="9" y="13"/>
                    <a:pt x="17" y="1"/>
                  </a:cubicBezTo>
                  <a:cubicBezTo>
                    <a:pt x="15" y="0"/>
                    <a:pt x="15" y="0"/>
                    <a:pt x="15" y="0"/>
                  </a:cubicBezTo>
                  <a:cubicBezTo>
                    <a:pt x="7" y="12"/>
                    <a:pt x="0" y="29"/>
                    <a:pt x="0" y="47"/>
                  </a:cubicBezTo>
                  <a:cubicBezTo>
                    <a:pt x="0" y="50"/>
                    <a:pt x="0" y="54"/>
                    <a:pt x="0" y="57"/>
                  </a:cubicBezTo>
                  <a:cubicBezTo>
                    <a:pt x="3" y="56"/>
                    <a:pt x="3" y="56"/>
                    <a:pt x="3" y="5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2" name="Freeform 1654"/>
            <p:cNvSpPr>
              <a:spLocks/>
            </p:cNvSpPr>
            <p:nvPr userDrawn="1"/>
          </p:nvSpPr>
          <p:spPr bwMode="auto">
            <a:xfrm>
              <a:off x="273" y="316"/>
              <a:ext cx="48" cy="97"/>
            </a:xfrm>
            <a:custGeom>
              <a:avLst/>
              <a:gdLst/>
              <a:ahLst/>
              <a:cxnLst>
                <a:cxn ang="0">
                  <a:pos x="22" y="0"/>
                </a:cxn>
                <a:cxn ang="0">
                  <a:pos x="7" y="20"/>
                </a:cxn>
                <a:cxn ang="0">
                  <a:pos x="0" y="44"/>
                </a:cxn>
                <a:cxn ang="0">
                  <a:pos x="1" y="48"/>
                </a:cxn>
                <a:cxn ang="0">
                  <a:pos x="3" y="48"/>
                </a:cxn>
                <a:cxn ang="0">
                  <a:pos x="3" y="44"/>
                </a:cxn>
                <a:cxn ang="0">
                  <a:pos x="9" y="21"/>
                </a:cxn>
                <a:cxn ang="0">
                  <a:pos x="24" y="2"/>
                </a:cxn>
                <a:cxn ang="0">
                  <a:pos x="22" y="0"/>
                </a:cxn>
              </a:cxnLst>
              <a:rect l="0" t="0" r="r" b="b"/>
              <a:pathLst>
                <a:path w="24" h="48">
                  <a:moveTo>
                    <a:pt x="22" y="0"/>
                  </a:moveTo>
                  <a:cubicBezTo>
                    <a:pt x="17" y="5"/>
                    <a:pt x="12" y="12"/>
                    <a:pt x="7" y="20"/>
                  </a:cubicBezTo>
                  <a:cubicBezTo>
                    <a:pt x="3" y="28"/>
                    <a:pt x="0" y="37"/>
                    <a:pt x="0" y="44"/>
                  </a:cubicBezTo>
                  <a:cubicBezTo>
                    <a:pt x="0" y="45"/>
                    <a:pt x="1" y="47"/>
                    <a:pt x="1" y="48"/>
                  </a:cubicBezTo>
                  <a:cubicBezTo>
                    <a:pt x="3" y="48"/>
                    <a:pt x="3" y="48"/>
                    <a:pt x="3" y="48"/>
                  </a:cubicBezTo>
                  <a:cubicBezTo>
                    <a:pt x="3" y="46"/>
                    <a:pt x="3" y="45"/>
                    <a:pt x="3" y="44"/>
                  </a:cubicBezTo>
                  <a:cubicBezTo>
                    <a:pt x="3" y="37"/>
                    <a:pt x="5" y="29"/>
                    <a:pt x="9" y="21"/>
                  </a:cubicBezTo>
                  <a:cubicBezTo>
                    <a:pt x="13" y="13"/>
                    <a:pt x="19" y="6"/>
                    <a:pt x="24" y="2"/>
                  </a:cubicBezTo>
                  <a:cubicBezTo>
                    <a:pt x="22" y="0"/>
                    <a:pt x="22" y="0"/>
                    <a:pt x="22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3" name="Freeform 1655"/>
            <p:cNvSpPr>
              <a:spLocks/>
            </p:cNvSpPr>
            <p:nvPr userDrawn="1"/>
          </p:nvSpPr>
          <p:spPr bwMode="auto">
            <a:xfrm>
              <a:off x="263" y="310"/>
              <a:ext cx="52" cy="76"/>
            </a:xfrm>
            <a:custGeom>
              <a:avLst/>
              <a:gdLst/>
              <a:ahLst/>
              <a:cxnLst>
                <a:cxn ang="0">
                  <a:pos x="26" y="0"/>
                </a:cxn>
                <a:cxn ang="0">
                  <a:pos x="8" y="17"/>
                </a:cxn>
                <a:cxn ang="0">
                  <a:pos x="0" y="36"/>
                </a:cxn>
                <a:cxn ang="0">
                  <a:pos x="0" y="39"/>
                </a:cxn>
                <a:cxn ang="0">
                  <a:pos x="2" y="38"/>
                </a:cxn>
                <a:cxn ang="0">
                  <a:pos x="2" y="36"/>
                </a:cxn>
                <a:cxn ang="0">
                  <a:pos x="10" y="18"/>
                </a:cxn>
                <a:cxn ang="0">
                  <a:pos x="27" y="2"/>
                </a:cxn>
                <a:cxn ang="0">
                  <a:pos x="26" y="0"/>
                </a:cxn>
              </a:cxnLst>
              <a:rect l="0" t="0" r="r" b="b"/>
              <a:pathLst>
                <a:path w="27" h="39">
                  <a:moveTo>
                    <a:pt x="26" y="0"/>
                  </a:moveTo>
                  <a:cubicBezTo>
                    <a:pt x="19" y="4"/>
                    <a:pt x="13" y="10"/>
                    <a:pt x="8" y="17"/>
                  </a:cubicBezTo>
                  <a:cubicBezTo>
                    <a:pt x="3" y="23"/>
                    <a:pt x="0" y="31"/>
                    <a:pt x="0" y="36"/>
                  </a:cubicBezTo>
                  <a:cubicBezTo>
                    <a:pt x="0" y="37"/>
                    <a:pt x="0" y="38"/>
                    <a:pt x="0" y="39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2" y="38"/>
                    <a:pt x="2" y="37"/>
                    <a:pt x="2" y="36"/>
                  </a:cubicBezTo>
                  <a:cubicBezTo>
                    <a:pt x="2" y="32"/>
                    <a:pt x="5" y="25"/>
                    <a:pt x="10" y="18"/>
                  </a:cubicBezTo>
                  <a:cubicBezTo>
                    <a:pt x="15" y="12"/>
                    <a:pt x="21" y="6"/>
                    <a:pt x="27" y="2"/>
                  </a:cubicBezTo>
                  <a:cubicBezTo>
                    <a:pt x="26" y="0"/>
                    <a:pt x="26" y="0"/>
                    <a:pt x="26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4" name="Freeform 1656"/>
            <p:cNvSpPr>
              <a:spLocks/>
            </p:cNvSpPr>
            <p:nvPr userDrawn="1"/>
          </p:nvSpPr>
          <p:spPr bwMode="auto">
            <a:xfrm>
              <a:off x="257" y="304"/>
              <a:ext cx="58" cy="57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12"/>
                </a:cxn>
                <a:cxn ang="0">
                  <a:pos x="0" y="28"/>
                </a:cxn>
                <a:cxn ang="0">
                  <a:pos x="0" y="28"/>
                </a:cxn>
                <a:cxn ang="0">
                  <a:pos x="3" y="28"/>
                </a:cxn>
                <a:cxn ang="0">
                  <a:pos x="3" y="28"/>
                </a:cxn>
                <a:cxn ang="0">
                  <a:pos x="11" y="14"/>
                </a:cxn>
                <a:cxn ang="0">
                  <a:pos x="29" y="2"/>
                </a:cxn>
                <a:cxn ang="0">
                  <a:pos x="28" y="0"/>
                </a:cxn>
              </a:cxnLst>
              <a:rect l="0" t="0" r="r" b="b"/>
              <a:pathLst>
                <a:path w="29" h="28">
                  <a:moveTo>
                    <a:pt x="28" y="0"/>
                  </a:moveTo>
                  <a:cubicBezTo>
                    <a:pt x="21" y="2"/>
                    <a:pt x="14" y="7"/>
                    <a:pt x="9" y="12"/>
                  </a:cubicBezTo>
                  <a:cubicBezTo>
                    <a:pt x="4" y="17"/>
                    <a:pt x="0" y="23"/>
                    <a:pt x="0" y="28"/>
                  </a:cubicBezTo>
                  <a:cubicBezTo>
                    <a:pt x="0" y="28"/>
                    <a:pt x="0" y="28"/>
                    <a:pt x="0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8"/>
                    <a:pt x="3" y="28"/>
                    <a:pt x="3" y="28"/>
                  </a:cubicBezTo>
                  <a:cubicBezTo>
                    <a:pt x="3" y="24"/>
                    <a:pt x="6" y="19"/>
                    <a:pt x="11" y="14"/>
                  </a:cubicBezTo>
                  <a:cubicBezTo>
                    <a:pt x="15" y="9"/>
                    <a:pt x="22" y="4"/>
                    <a:pt x="29" y="2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5" name="Freeform 1657"/>
            <p:cNvSpPr>
              <a:spLocks/>
            </p:cNvSpPr>
            <p:nvPr userDrawn="1"/>
          </p:nvSpPr>
          <p:spPr bwMode="auto">
            <a:xfrm>
              <a:off x="259" y="296"/>
              <a:ext cx="56" cy="38"/>
            </a:xfrm>
            <a:custGeom>
              <a:avLst/>
              <a:gdLst/>
              <a:ahLst/>
              <a:cxnLst>
                <a:cxn ang="0">
                  <a:pos x="28" y="0"/>
                </a:cxn>
                <a:cxn ang="0">
                  <a:pos x="9" y="7"/>
                </a:cxn>
                <a:cxn ang="0">
                  <a:pos x="0" y="19"/>
                </a:cxn>
                <a:cxn ang="0">
                  <a:pos x="2" y="19"/>
                </a:cxn>
                <a:cxn ang="0">
                  <a:pos x="11" y="9"/>
                </a:cxn>
                <a:cxn ang="0">
                  <a:pos x="28" y="3"/>
                </a:cxn>
                <a:cxn ang="0">
                  <a:pos x="28" y="0"/>
                </a:cxn>
              </a:cxnLst>
              <a:rect l="0" t="0" r="r" b="b"/>
              <a:pathLst>
                <a:path w="28" h="19">
                  <a:moveTo>
                    <a:pt x="28" y="0"/>
                  </a:moveTo>
                  <a:cubicBezTo>
                    <a:pt x="21" y="1"/>
                    <a:pt x="14" y="4"/>
                    <a:pt x="9" y="7"/>
                  </a:cubicBezTo>
                  <a:cubicBezTo>
                    <a:pt x="4" y="11"/>
                    <a:pt x="1" y="15"/>
                    <a:pt x="0" y="19"/>
                  </a:cubicBezTo>
                  <a:cubicBezTo>
                    <a:pt x="2" y="19"/>
                    <a:pt x="2" y="19"/>
                    <a:pt x="2" y="19"/>
                  </a:cubicBezTo>
                  <a:cubicBezTo>
                    <a:pt x="3" y="17"/>
                    <a:pt x="6" y="13"/>
                    <a:pt x="11" y="9"/>
                  </a:cubicBezTo>
                  <a:cubicBezTo>
                    <a:pt x="15" y="6"/>
                    <a:pt x="21" y="3"/>
                    <a:pt x="28" y="3"/>
                  </a:cubicBezTo>
                  <a:cubicBezTo>
                    <a:pt x="28" y="0"/>
                    <a:pt x="28" y="0"/>
                    <a:pt x="28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6" name="Freeform 1658"/>
            <p:cNvSpPr>
              <a:spLocks/>
            </p:cNvSpPr>
            <p:nvPr userDrawn="1"/>
          </p:nvSpPr>
          <p:spPr bwMode="auto">
            <a:xfrm>
              <a:off x="267" y="290"/>
              <a:ext cx="50" cy="22"/>
            </a:xfrm>
            <a:custGeom>
              <a:avLst/>
              <a:gdLst/>
              <a:ahLst/>
              <a:cxnLst>
                <a:cxn ang="0">
                  <a:pos x="25" y="0"/>
                </a:cxn>
                <a:cxn ang="0">
                  <a:pos x="20" y="0"/>
                </a:cxn>
                <a:cxn ang="0">
                  <a:pos x="0" y="10"/>
                </a:cxn>
                <a:cxn ang="0">
                  <a:pos x="2" y="11"/>
                </a:cxn>
                <a:cxn ang="0">
                  <a:pos x="20" y="2"/>
                </a:cxn>
                <a:cxn ang="0">
                  <a:pos x="25" y="3"/>
                </a:cxn>
                <a:cxn ang="0">
                  <a:pos x="25" y="0"/>
                </a:cxn>
              </a:cxnLst>
              <a:rect l="0" t="0" r="r" b="b"/>
              <a:pathLst>
                <a:path w="25" h="11">
                  <a:moveTo>
                    <a:pt x="25" y="0"/>
                  </a:moveTo>
                  <a:cubicBezTo>
                    <a:pt x="23" y="0"/>
                    <a:pt x="22" y="0"/>
                    <a:pt x="20" y="0"/>
                  </a:cubicBezTo>
                  <a:cubicBezTo>
                    <a:pt x="10" y="0"/>
                    <a:pt x="2" y="5"/>
                    <a:pt x="0" y="10"/>
                  </a:cubicBezTo>
                  <a:cubicBezTo>
                    <a:pt x="2" y="11"/>
                    <a:pt x="2" y="11"/>
                    <a:pt x="2" y="11"/>
                  </a:cubicBezTo>
                  <a:cubicBezTo>
                    <a:pt x="4" y="7"/>
                    <a:pt x="10" y="2"/>
                    <a:pt x="20" y="2"/>
                  </a:cubicBezTo>
                  <a:cubicBezTo>
                    <a:pt x="21" y="2"/>
                    <a:pt x="23" y="3"/>
                    <a:pt x="25" y="3"/>
                  </a:cubicBezTo>
                  <a:cubicBezTo>
                    <a:pt x="25" y="0"/>
                    <a:pt x="25" y="0"/>
                    <a:pt x="25" y="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7" name="Freeform 1659"/>
            <p:cNvSpPr>
              <a:spLocks/>
            </p:cNvSpPr>
            <p:nvPr userDrawn="1"/>
          </p:nvSpPr>
          <p:spPr bwMode="auto">
            <a:xfrm>
              <a:off x="299" y="268"/>
              <a:ext cx="28" cy="16"/>
            </a:xfrm>
            <a:custGeom>
              <a:avLst/>
              <a:gdLst/>
              <a:ahLst/>
              <a:cxnLst>
                <a:cxn ang="0">
                  <a:pos x="14" y="6"/>
                </a:cxn>
                <a:cxn ang="0">
                  <a:pos x="3" y="0"/>
                </a:cxn>
                <a:cxn ang="0">
                  <a:pos x="0" y="1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13" y="8"/>
                </a:cxn>
                <a:cxn ang="0">
                  <a:pos x="14" y="6"/>
                </a:cxn>
              </a:cxnLst>
              <a:rect l="0" t="0" r="r" b="b"/>
              <a:pathLst>
                <a:path w="14" h="8">
                  <a:moveTo>
                    <a:pt x="14" y="6"/>
                  </a:moveTo>
                  <a:cubicBezTo>
                    <a:pt x="9" y="2"/>
                    <a:pt x="5" y="0"/>
                    <a:pt x="3" y="0"/>
                  </a:cubicBezTo>
                  <a:cubicBezTo>
                    <a:pt x="2" y="0"/>
                    <a:pt x="1" y="1"/>
                    <a:pt x="0" y="1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3" y="3"/>
                  </a:cubicBezTo>
                  <a:cubicBezTo>
                    <a:pt x="4" y="3"/>
                    <a:pt x="7" y="4"/>
                    <a:pt x="13" y="8"/>
                  </a:cubicBezTo>
                  <a:cubicBezTo>
                    <a:pt x="14" y="6"/>
                    <a:pt x="14" y="6"/>
                    <a:pt x="14" y="6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8" name="Freeform 1660"/>
            <p:cNvSpPr>
              <a:spLocks/>
            </p:cNvSpPr>
            <p:nvPr userDrawn="1"/>
          </p:nvSpPr>
          <p:spPr bwMode="auto">
            <a:xfrm>
              <a:off x="371" y="290"/>
              <a:ext cx="92" cy="3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7" y="2"/>
                </a:cxn>
                <a:cxn ang="0">
                  <a:pos x="30" y="6"/>
                </a:cxn>
                <a:cxn ang="0">
                  <a:pos x="44" y="16"/>
                </a:cxn>
                <a:cxn ang="0">
                  <a:pos x="46" y="15"/>
                </a:cxn>
                <a:cxn ang="0">
                  <a:pos x="31" y="3"/>
                </a:cxn>
                <a:cxn ang="0">
                  <a:pos x="7" y="0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6" h="16">
                  <a:moveTo>
                    <a:pt x="0" y="2"/>
                  </a:moveTo>
                  <a:cubicBezTo>
                    <a:pt x="2" y="2"/>
                    <a:pt x="5" y="2"/>
                    <a:pt x="7" y="2"/>
                  </a:cubicBezTo>
                  <a:cubicBezTo>
                    <a:pt x="15" y="2"/>
                    <a:pt x="23" y="3"/>
                    <a:pt x="30" y="6"/>
                  </a:cubicBezTo>
                  <a:cubicBezTo>
                    <a:pt x="37" y="8"/>
                    <a:pt x="42" y="12"/>
                    <a:pt x="44" y="16"/>
                  </a:cubicBezTo>
                  <a:cubicBezTo>
                    <a:pt x="46" y="15"/>
                    <a:pt x="46" y="15"/>
                    <a:pt x="46" y="15"/>
                  </a:cubicBezTo>
                  <a:cubicBezTo>
                    <a:pt x="44" y="10"/>
                    <a:pt x="38" y="6"/>
                    <a:pt x="31" y="3"/>
                  </a:cubicBezTo>
                  <a:cubicBezTo>
                    <a:pt x="23" y="1"/>
                    <a:pt x="15" y="0"/>
                    <a:pt x="7" y="0"/>
                  </a:cubicBezTo>
                  <a:cubicBezTo>
                    <a:pt x="5" y="0"/>
                    <a:pt x="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39" name="Freeform 1661"/>
            <p:cNvSpPr>
              <a:spLocks/>
            </p:cNvSpPr>
            <p:nvPr userDrawn="1"/>
          </p:nvSpPr>
          <p:spPr bwMode="auto">
            <a:xfrm>
              <a:off x="371" y="296"/>
              <a:ext cx="98" cy="57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1"/>
                </a:cxn>
                <a:cxn ang="0">
                  <a:pos x="41" y="19"/>
                </a:cxn>
                <a:cxn ang="0">
                  <a:pos x="47" y="28"/>
                </a:cxn>
                <a:cxn ang="0">
                  <a:pos x="49" y="28"/>
                </a:cxn>
                <a:cxn ang="0">
                  <a:pos x="42" y="17"/>
                </a:cxn>
                <a:cxn ang="0">
                  <a:pos x="0" y="0"/>
                </a:cxn>
                <a:cxn ang="0">
                  <a:pos x="0" y="2"/>
                </a:cxn>
              </a:cxnLst>
              <a:rect l="0" t="0" r="r" b="b"/>
              <a:pathLst>
                <a:path w="49" h="28">
                  <a:moveTo>
                    <a:pt x="0" y="2"/>
                  </a:moveTo>
                  <a:cubicBezTo>
                    <a:pt x="8" y="3"/>
                    <a:pt x="19" y="6"/>
                    <a:pt x="28" y="11"/>
                  </a:cubicBezTo>
                  <a:cubicBezTo>
                    <a:pt x="33" y="13"/>
                    <a:pt x="38" y="16"/>
                    <a:pt x="41" y="19"/>
                  </a:cubicBezTo>
                  <a:cubicBezTo>
                    <a:pt x="44" y="22"/>
                    <a:pt x="46" y="25"/>
                    <a:pt x="47" y="28"/>
                  </a:cubicBezTo>
                  <a:cubicBezTo>
                    <a:pt x="49" y="28"/>
                    <a:pt x="49" y="28"/>
                    <a:pt x="49" y="28"/>
                  </a:cubicBezTo>
                  <a:cubicBezTo>
                    <a:pt x="48" y="24"/>
                    <a:pt x="46" y="21"/>
                    <a:pt x="42" y="17"/>
                  </a:cubicBezTo>
                  <a:cubicBezTo>
                    <a:pt x="32" y="8"/>
                    <a:pt x="12" y="0"/>
                    <a:pt x="0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0" name="Freeform 1662"/>
            <p:cNvSpPr>
              <a:spLocks/>
            </p:cNvSpPr>
            <p:nvPr userDrawn="1"/>
          </p:nvSpPr>
          <p:spPr bwMode="auto">
            <a:xfrm>
              <a:off x="369" y="304"/>
              <a:ext cx="96" cy="81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28" y="17"/>
                </a:cxn>
                <a:cxn ang="0">
                  <a:pos x="40" y="28"/>
                </a:cxn>
                <a:cxn ang="0">
                  <a:pos x="46" y="40"/>
                </a:cxn>
                <a:cxn ang="0">
                  <a:pos x="48" y="40"/>
                </a:cxn>
                <a:cxn ang="0">
                  <a:pos x="42" y="27"/>
                </a:cxn>
                <a:cxn ang="0">
                  <a:pos x="1" y="0"/>
                </a:cxn>
                <a:cxn ang="0">
                  <a:pos x="0" y="2"/>
                </a:cxn>
              </a:cxnLst>
              <a:rect l="0" t="0" r="r" b="b"/>
              <a:pathLst>
                <a:path w="48" h="40">
                  <a:moveTo>
                    <a:pt x="0" y="2"/>
                  </a:moveTo>
                  <a:cubicBezTo>
                    <a:pt x="7" y="4"/>
                    <a:pt x="18" y="10"/>
                    <a:pt x="28" y="17"/>
                  </a:cubicBezTo>
                  <a:cubicBezTo>
                    <a:pt x="33" y="20"/>
                    <a:pt x="37" y="24"/>
                    <a:pt x="40" y="28"/>
                  </a:cubicBezTo>
                  <a:cubicBezTo>
                    <a:pt x="43" y="32"/>
                    <a:pt x="45" y="36"/>
                    <a:pt x="46" y="40"/>
                  </a:cubicBezTo>
                  <a:cubicBezTo>
                    <a:pt x="48" y="40"/>
                    <a:pt x="48" y="40"/>
                    <a:pt x="48" y="40"/>
                  </a:cubicBezTo>
                  <a:cubicBezTo>
                    <a:pt x="48" y="35"/>
                    <a:pt x="45" y="31"/>
                    <a:pt x="42" y="27"/>
                  </a:cubicBezTo>
                  <a:cubicBezTo>
                    <a:pt x="32" y="14"/>
                    <a:pt x="12" y="3"/>
                    <a:pt x="1" y="0"/>
                  </a:cubicBezTo>
                  <a:cubicBezTo>
                    <a:pt x="0" y="2"/>
                    <a:pt x="0" y="2"/>
                    <a:pt x="0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1" name="Freeform 1663"/>
            <p:cNvSpPr>
              <a:spLocks/>
            </p:cNvSpPr>
            <p:nvPr userDrawn="1"/>
          </p:nvSpPr>
          <p:spPr bwMode="auto">
            <a:xfrm>
              <a:off x="369" y="278"/>
              <a:ext cx="76" cy="12"/>
            </a:xfrm>
            <a:custGeom>
              <a:avLst/>
              <a:gdLst/>
              <a:ahLst/>
              <a:cxnLst>
                <a:cxn ang="0">
                  <a:pos x="1" y="5"/>
                </a:cxn>
                <a:cxn ang="0">
                  <a:pos x="20" y="2"/>
                </a:cxn>
                <a:cxn ang="0">
                  <a:pos x="31" y="3"/>
                </a:cxn>
                <a:cxn ang="0">
                  <a:pos x="36" y="6"/>
                </a:cxn>
                <a:cxn ang="0">
                  <a:pos x="38" y="5"/>
                </a:cxn>
                <a:cxn ang="0">
                  <a:pos x="31" y="1"/>
                </a:cxn>
                <a:cxn ang="0">
                  <a:pos x="20" y="0"/>
                </a:cxn>
                <a:cxn ang="0">
                  <a:pos x="0" y="3"/>
                </a:cxn>
                <a:cxn ang="0">
                  <a:pos x="1" y="5"/>
                </a:cxn>
              </a:cxnLst>
              <a:rect l="0" t="0" r="r" b="b"/>
              <a:pathLst>
                <a:path w="38" h="6">
                  <a:moveTo>
                    <a:pt x="1" y="5"/>
                  </a:moveTo>
                  <a:cubicBezTo>
                    <a:pt x="7" y="3"/>
                    <a:pt x="14" y="2"/>
                    <a:pt x="20" y="2"/>
                  </a:cubicBezTo>
                  <a:cubicBezTo>
                    <a:pt x="24" y="2"/>
                    <a:pt x="28" y="2"/>
                    <a:pt x="31" y="3"/>
                  </a:cubicBezTo>
                  <a:cubicBezTo>
                    <a:pt x="33" y="4"/>
                    <a:pt x="35" y="5"/>
                    <a:pt x="36" y="6"/>
                  </a:cubicBezTo>
                  <a:cubicBezTo>
                    <a:pt x="38" y="5"/>
                    <a:pt x="38" y="5"/>
                    <a:pt x="38" y="5"/>
                  </a:cubicBezTo>
                  <a:cubicBezTo>
                    <a:pt x="37" y="3"/>
                    <a:pt x="34" y="2"/>
                    <a:pt x="31" y="1"/>
                  </a:cubicBezTo>
                  <a:cubicBezTo>
                    <a:pt x="28" y="0"/>
                    <a:pt x="24" y="0"/>
                    <a:pt x="20" y="0"/>
                  </a:cubicBezTo>
                  <a:cubicBezTo>
                    <a:pt x="14" y="0"/>
                    <a:pt x="6" y="1"/>
                    <a:pt x="0" y="3"/>
                  </a:cubicBezTo>
                  <a:cubicBezTo>
                    <a:pt x="1" y="5"/>
                    <a:pt x="1" y="5"/>
                    <a:pt x="1" y="5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2" name="Freeform 1664"/>
            <p:cNvSpPr>
              <a:spLocks/>
            </p:cNvSpPr>
            <p:nvPr userDrawn="1"/>
          </p:nvSpPr>
          <p:spPr bwMode="auto">
            <a:xfrm>
              <a:off x="365" y="264"/>
              <a:ext cx="62" cy="20"/>
            </a:xfrm>
            <a:custGeom>
              <a:avLst/>
              <a:gdLst/>
              <a:ahLst/>
              <a:cxnLst>
                <a:cxn ang="0">
                  <a:pos x="1" y="10"/>
                </a:cxn>
                <a:cxn ang="0">
                  <a:pos x="22" y="3"/>
                </a:cxn>
                <a:cxn ang="0">
                  <a:pos x="29" y="5"/>
                </a:cxn>
                <a:cxn ang="0">
                  <a:pos x="31" y="3"/>
                </a:cxn>
                <a:cxn ang="0">
                  <a:pos x="22" y="0"/>
                </a:cxn>
                <a:cxn ang="0">
                  <a:pos x="0" y="8"/>
                </a:cxn>
                <a:cxn ang="0">
                  <a:pos x="1" y="10"/>
                </a:cxn>
              </a:cxnLst>
              <a:rect l="0" t="0" r="r" b="b"/>
              <a:pathLst>
                <a:path w="31" h="10">
                  <a:moveTo>
                    <a:pt x="1" y="10"/>
                  </a:moveTo>
                  <a:cubicBezTo>
                    <a:pt x="8" y="5"/>
                    <a:pt x="16" y="3"/>
                    <a:pt x="22" y="3"/>
                  </a:cubicBezTo>
                  <a:cubicBezTo>
                    <a:pt x="25" y="3"/>
                    <a:pt x="28" y="3"/>
                    <a:pt x="29" y="5"/>
                  </a:cubicBezTo>
                  <a:cubicBezTo>
                    <a:pt x="31" y="3"/>
                    <a:pt x="31" y="3"/>
                    <a:pt x="31" y="3"/>
                  </a:cubicBezTo>
                  <a:cubicBezTo>
                    <a:pt x="29" y="1"/>
                    <a:pt x="25" y="0"/>
                    <a:pt x="22" y="0"/>
                  </a:cubicBezTo>
                  <a:cubicBezTo>
                    <a:pt x="15" y="0"/>
                    <a:pt x="7" y="3"/>
                    <a:pt x="0" y="8"/>
                  </a:cubicBezTo>
                  <a:cubicBezTo>
                    <a:pt x="1" y="10"/>
                    <a:pt x="1" y="10"/>
                    <a:pt x="1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3" name="Freeform 1665"/>
            <p:cNvSpPr>
              <a:spLocks/>
            </p:cNvSpPr>
            <p:nvPr userDrawn="1"/>
          </p:nvSpPr>
          <p:spPr bwMode="auto">
            <a:xfrm>
              <a:off x="319" y="258"/>
              <a:ext cx="12" cy="22"/>
            </a:xfrm>
            <a:custGeom>
              <a:avLst/>
              <a:gdLst/>
              <a:ahLst/>
              <a:cxnLst>
                <a:cxn ang="0">
                  <a:pos x="7" y="10"/>
                </a:cxn>
                <a:cxn ang="0">
                  <a:pos x="5" y="5"/>
                </a:cxn>
                <a:cxn ang="0">
                  <a:pos x="2" y="0"/>
                </a:cxn>
                <a:cxn ang="0">
                  <a:pos x="0" y="2"/>
                </a:cxn>
                <a:cxn ang="0">
                  <a:pos x="3" y="6"/>
                </a:cxn>
                <a:cxn ang="0">
                  <a:pos x="5" y="11"/>
                </a:cxn>
                <a:cxn ang="0">
                  <a:pos x="7" y="10"/>
                </a:cxn>
              </a:cxnLst>
              <a:rect l="0" t="0" r="r" b="b"/>
              <a:pathLst>
                <a:path w="7" h="11">
                  <a:moveTo>
                    <a:pt x="7" y="10"/>
                  </a:moveTo>
                  <a:cubicBezTo>
                    <a:pt x="7" y="9"/>
                    <a:pt x="6" y="7"/>
                    <a:pt x="5" y="5"/>
                  </a:cubicBezTo>
                  <a:cubicBezTo>
                    <a:pt x="4" y="3"/>
                    <a:pt x="3" y="1"/>
                    <a:pt x="2" y="0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2" y="4"/>
                    <a:pt x="3" y="6"/>
                  </a:cubicBezTo>
                  <a:cubicBezTo>
                    <a:pt x="4" y="8"/>
                    <a:pt x="5" y="10"/>
                    <a:pt x="5" y="11"/>
                  </a:cubicBezTo>
                  <a:cubicBezTo>
                    <a:pt x="7" y="10"/>
                    <a:pt x="7" y="10"/>
                    <a:pt x="7" y="10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4" name="Freeform 1666"/>
            <p:cNvSpPr>
              <a:spLocks/>
            </p:cNvSpPr>
            <p:nvPr userDrawn="1"/>
          </p:nvSpPr>
          <p:spPr bwMode="auto">
            <a:xfrm>
              <a:off x="335" y="254"/>
              <a:ext cx="4" cy="20"/>
            </a:xfrm>
            <a:custGeom>
              <a:avLst/>
              <a:gdLst/>
              <a:ahLst/>
              <a:cxnLst>
                <a:cxn ang="0">
                  <a:pos x="3" y="11"/>
                </a:cxn>
                <a:cxn ang="0">
                  <a:pos x="3" y="2"/>
                </a:cxn>
                <a:cxn ang="0">
                  <a:pos x="3" y="0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1" y="11"/>
                </a:cxn>
                <a:cxn ang="0">
                  <a:pos x="3" y="11"/>
                </a:cxn>
              </a:cxnLst>
              <a:rect l="0" t="0" r="r" b="b"/>
              <a:pathLst>
                <a:path w="3" h="11">
                  <a:moveTo>
                    <a:pt x="3" y="11"/>
                  </a:moveTo>
                  <a:cubicBezTo>
                    <a:pt x="3" y="9"/>
                    <a:pt x="3" y="4"/>
                    <a:pt x="3" y="2"/>
                  </a:cubicBezTo>
                  <a:cubicBezTo>
                    <a:pt x="3" y="1"/>
                    <a:pt x="3" y="1"/>
                    <a:pt x="3" y="0"/>
                  </a:cubicBezTo>
                  <a:cubicBezTo>
                    <a:pt x="0" y="0"/>
                    <a:pt x="0" y="0"/>
                    <a:pt x="0" y="0"/>
                  </a:cubicBezTo>
                  <a:cubicBezTo>
                    <a:pt x="0" y="1"/>
                    <a:pt x="0" y="1"/>
                    <a:pt x="0" y="2"/>
                  </a:cubicBezTo>
                  <a:cubicBezTo>
                    <a:pt x="0" y="4"/>
                    <a:pt x="1" y="9"/>
                    <a:pt x="1" y="11"/>
                  </a:cubicBezTo>
                  <a:cubicBezTo>
                    <a:pt x="3" y="11"/>
                    <a:pt x="3" y="11"/>
                    <a:pt x="3" y="1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5" name="Freeform 1667"/>
            <p:cNvSpPr>
              <a:spLocks/>
            </p:cNvSpPr>
            <p:nvPr userDrawn="1"/>
          </p:nvSpPr>
          <p:spPr bwMode="auto">
            <a:xfrm>
              <a:off x="351" y="250"/>
              <a:ext cx="32" cy="26"/>
            </a:xfrm>
            <a:custGeom>
              <a:avLst/>
              <a:gdLst/>
              <a:ahLst/>
              <a:cxnLst>
                <a:cxn ang="0">
                  <a:pos x="2" y="13"/>
                </a:cxn>
                <a:cxn ang="0">
                  <a:pos x="9" y="4"/>
                </a:cxn>
                <a:cxn ang="0">
                  <a:pos x="14" y="2"/>
                </a:cxn>
                <a:cxn ang="0">
                  <a:pos x="15" y="3"/>
                </a:cxn>
                <a:cxn ang="0">
                  <a:pos x="16" y="0"/>
                </a:cxn>
                <a:cxn ang="0">
                  <a:pos x="14" y="0"/>
                </a:cxn>
                <a:cxn ang="0">
                  <a:pos x="8" y="2"/>
                </a:cxn>
                <a:cxn ang="0">
                  <a:pos x="0" y="12"/>
                </a:cxn>
                <a:cxn ang="0">
                  <a:pos x="2" y="13"/>
                </a:cxn>
              </a:cxnLst>
              <a:rect l="0" t="0" r="r" b="b"/>
              <a:pathLst>
                <a:path w="16" h="13">
                  <a:moveTo>
                    <a:pt x="2" y="13"/>
                  </a:moveTo>
                  <a:cubicBezTo>
                    <a:pt x="5" y="9"/>
                    <a:pt x="7" y="6"/>
                    <a:pt x="9" y="4"/>
                  </a:cubicBezTo>
                  <a:cubicBezTo>
                    <a:pt x="11" y="3"/>
                    <a:pt x="13" y="2"/>
                    <a:pt x="14" y="2"/>
                  </a:cubicBezTo>
                  <a:cubicBezTo>
                    <a:pt x="15" y="2"/>
                    <a:pt x="15" y="2"/>
                    <a:pt x="15" y="3"/>
                  </a:cubicBezTo>
                  <a:cubicBezTo>
                    <a:pt x="16" y="0"/>
                    <a:pt x="16" y="0"/>
                    <a:pt x="16" y="0"/>
                  </a:cubicBezTo>
                  <a:cubicBezTo>
                    <a:pt x="15" y="0"/>
                    <a:pt x="15" y="0"/>
                    <a:pt x="14" y="0"/>
                  </a:cubicBezTo>
                  <a:cubicBezTo>
                    <a:pt x="12" y="0"/>
                    <a:pt x="10" y="1"/>
                    <a:pt x="8" y="2"/>
                  </a:cubicBezTo>
                  <a:cubicBezTo>
                    <a:pt x="5" y="4"/>
                    <a:pt x="3" y="7"/>
                    <a:pt x="0" y="12"/>
                  </a:cubicBezTo>
                  <a:cubicBezTo>
                    <a:pt x="2" y="13"/>
                    <a:pt x="2" y="13"/>
                    <a:pt x="2" y="13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6" name="Freeform 1668"/>
            <p:cNvSpPr>
              <a:spLocks/>
            </p:cNvSpPr>
            <p:nvPr userDrawn="1"/>
          </p:nvSpPr>
          <p:spPr bwMode="auto">
            <a:xfrm>
              <a:off x="343" y="248"/>
              <a:ext cx="12" cy="28"/>
            </a:xfrm>
            <a:custGeom>
              <a:avLst/>
              <a:gdLst/>
              <a:ahLst/>
              <a:cxnLst>
                <a:cxn ang="0">
                  <a:pos x="3" y="14"/>
                </a:cxn>
                <a:cxn ang="0">
                  <a:pos x="6" y="4"/>
                </a:cxn>
                <a:cxn ang="0">
                  <a:pos x="7" y="3"/>
                </a:cxn>
                <a:cxn ang="0">
                  <a:pos x="7" y="3"/>
                </a:cxn>
                <a:cxn ang="0">
                  <a:pos x="7" y="0"/>
                </a:cxn>
                <a:cxn ang="0">
                  <a:pos x="5" y="1"/>
                </a:cxn>
                <a:cxn ang="0">
                  <a:pos x="3" y="5"/>
                </a:cxn>
                <a:cxn ang="0">
                  <a:pos x="0" y="13"/>
                </a:cxn>
                <a:cxn ang="0">
                  <a:pos x="3" y="14"/>
                </a:cxn>
              </a:cxnLst>
              <a:rect l="0" t="0" r="r" b="b"/>
              <a:pathLst>
                <a:path w="7" h="14">
                  <a:moveTo>
                    <a:pt x="3" y="14"/>
                  </a:moveTo>
                  <a:cubicBezTo>
                    <a:pt x="4" y="8"/>
                    <a:pt x="5" y="6"/>
                    <a:pt x="6" y="4"/>
                  </a:cubicBezTo>
                  <a:cubicBezTo>
                    <a:pt x="6" y="4"/>
                    <a:pt x="6" y="3"/>
                    <a:pt x="7" y="3"/>
                  </a:cubicBezTo>
                  <a:cubicBezTo>
                    <a:pt x="7" y="3"/>
                    <a:pt x="7" y="3"/>
                    <a:pt x="7" y="3"/>
                  </a:cubicBezTo>
                  <a:cubicBezTo>
                    <a:pt x="7" y="0"/>
                    <a:pt x="7" y="0"/>
                    <a:pt x="7" y="0"/>
                  </a:cubicBezTo>
                  <a:cubicBezTo>
                    <a:pt x="7" y="1"/>
                    <a:pt x="6" y="1"/>
                    <a:pt x="5" y="1"/>
                  </a:cubicBezTo>
                  <a:cubicBezTo>
                    <a:pt x="4" y="2"/>
                    <a:pt x="4" y="3"/>
                    <a:pt x="3" y="5"/>
                  </a:cubicBezTo>
                  <a:cubicBezTo>
                    <a:pt x="2" y="6"/>
                    <a:pt x="1" y="9"/>
                    <a:pt x="0" y="13"/>
                  </a:cubicBezTo>
                  <a:cubicBezTo>
                    <a:pt x="3" y="14"/>
                    <a:pt x="3" y="14"/>
                    <a:pt x="3" y="14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7" name="Freeform 1669"/>
            <p:cNvSpPr>
              <a:spLocks/>
            </p:cNvSpPr>
            <p:nvPr userDrawn="1"/>
          </p:nvSpPr>
          <p:spPr bwMode="auto">
            <a:xfrm>
              <a:off x="319" y="306"/>
              <a:ext cx="16" cy="43"/>
            </a:xfrm>
            <a:custGeom>
              <a:avLst/>
              <a:gdLst/>
              <a:ahLst/>
              <a:cxnLst>
                <a:cxn ang="0">
                  <a:pos x="3" y="1"/>
                </a:cxn>
                <a:cxn ang="0">
                  <a:pos x="4" y="1"/>
                </a:cxn>
                <a:cxn ang="0">
                  <a:pos x="4" y="1"/>
                </a:cxn>
                <a:cxn ang="0">
                  <a:pos x="4" y="2"/>
                </a:cxn>
                <a:cxn ang="0">
                  <a:pos x="5" y="2"/>
                </a:cxn>
                <a:cxn ang="0">
                  <a:pos x="5" y="1"/>
                </a:cxn>
                <a:cxn ang="0">
                  <a:pos x="6" y="5"/>
                </a:cxn>
                <a:cxn ang="0">
                  <a:pos x="6" y="5"/>
                </a:cxn>
                <a:cxn ang="0">
                  <a:pos x="7" y="6"/>
                </a:cxn>
                <a:cxn ang="0">
                  <a:pos x="7" y="6"/>
                </a:cxn>
                <a:cxn ang="0">
                  <a:pos x="8" y="9"/>
                </a:cxn>
                <a:cxn ang="0">
                  <a:pos x="7" y="10"/>
                </a:cxn>
                <a:cxn ang="0">
                  <a:pos x="7" y="10"/>
                </a:cxn>
                <a:cxn ang="0">
                  <a:pos x="7" y="11"/>
                </a:cxn>
                <a:cxn ang="0">
                  <a:pos x="8" y="11"/>
                </a:cxn>
                <a:cxn ang="0">
                  <a:pos x="6" y="13"/>
                </a:cxn>
                <a:cxn ang="0">
                  <a:pos x="6" y="14"/>
                </a:cxn>
                <a:cxn ang="0">
                  <a:pos x="6" y="14"/>
                </a:cxn>
                <a:cxn ang="0">
                  <a:pos x="6" y="15"/>
                </a:cxn>
                <a:cxn ang="0">
                  <a:pos x="6" y="14"/>
                </a:cxn>
                <a:cxn ang="0">
                  <a:pos x="5" y="16"/>
                </a:cxn>
                <a:cxn ang="0">
                  <a:pos x="5" y="16"/>
                </a:cxn>
                <a:cxn ang="0">
                  <a:pos x="4" y="21"/>
                </a:cxn>
                <a:cxn ang="0">
                  <a:pos x="2" y="17"/>
                </a:cxn>
                <a:cxn ang="0">
                  <a:pos x="2" y="17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2" y="12"/>
                </a:cxn>
                <a:cxn ang="0">
                  <a:pos x="1" y="12"/>
                </a:cxn>
                <a:cxn ang="0">
                  <a:pos x="1" y="12"/>
                </a:cxn>
                <a:cxn ang="0">
                  <a:pos x="0" y="8"/>
                </a:cxn>
                <a:cxn ang="0">
                  <a:pos x="2" y="2"/>
                </a:cxn>
                <a:cxn ang="0">
                  <a:pos x="3" y="1"/>
                </a:cxn>
                <a:cxn ang="0">
                  <a:pos x="3" y="1"/>
                </a:cxn>
                <a:cxn ang="0">
                  <a:pos x="3" y="1"/>
                </a:cxn>
              </a:cxnLst>
              <a:rect l="0" t="0" r="r" b="b"/>
              <a:pathLst>
                <a:path w="8" h="21">
                  <a:moveTo>
                    <a:pt x="3" y="1"/>
                  </a:moveTo>
                  <a:cubicBezTo>
                    <a:pt x="3" y="1"/>
                    <a:pt x="3" y="1"/>
                    <a:pt x="4" y="1"/>
                  </a:cubicBezTo>
                  <a:cubicBezTo>
                    <a:pt x="4" y="0"/>
                    <a:pt x="4" y="2"/>
                    <a:pt x="4" y="1"/>
                  </a:cubicBezTo>
                  <a:cubicBezTo>
                    <a:pt x="4" y="1"/>
                    <a:pt x="4" y="2"/>
                    <a:pt x="4" y="2"/>
                  </a:cubicBezTo>
                  <a:cubicBezTo>
                    <a:pt x="4" y="2"/>
                    <a:pt x="5" y="2"/>
                    <a:pt x="5" y="2"/>
                  </a:cubicBezTo>
                  <a:cubicBezTo>
                    <a:pt x="5" y="1"/>
                    <a:pt x="5" y="1"/>
                    <a:pt x="5" y="1"/>
                  </a:cubicBezTo>
                  <a:cubicBezTo>
                    <a:pt x="5" y="1"/>
                    <a:pt x="6" y="4"/>
                    <a:pt x="6" y="5"/>
                  </a:cubicBezTo>
                  <a:cubicBezTo>
                    <a:pt x="6" y="5"/>
                    <a:pt x="7" y="5"/>
                    <a:pt x="6" y="5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7" y="6"/>
                    <a:pt x="7" y="6"/>
                  </a:cubicBezTo>
                  <a:cubicBezTo>
                    <a:pt x="7" y="6"/>
                    <a:pt x="6" y="11"/>
                    <a:pt x="8" y="9"/>
                  </a:cubicBezTo>
                  <a:cubicBezTo>
                    <a:pt x="8" y="10"/>
                    <a:pt x="8" y="10"/>
                    <a:pt x="7" y="10"/>
                  </a:cubicBezTo>
                  <a:cubicBezTo>
                    <a:pt x="6" y="10"/>
                    <a:pt x="7" y="10"/>
                    <a:pt x="7" y="10"/>
                  </a:cubicBezTo>
                  <a:cubicBezTo>
                    <a:pt x="7" y="11"/>
                    <a:pt x="7" y="11"/>
                    <a:pt x="7" y="11"/>
                  </a:cubicBezTo>
                  <a:cubicBezTo>
                    <a:pt x="7" y="10"/>
                    <a:pt x="8" y="10"/>
                    <a:pt x="8" y="11"/>
                  </a:cubicBezTo>
                  <a:cubicBezTo>
                    <a:pt x="7" y="11"/>
                    <a:pt x="8" y="13"/>
                    <a:pt x="6" y="13"/>
                  </a:cubicBezTo>
                  <a:cubicBezTo>
                    <a:pt x="7" y="13"/>
                    <a:pt x="7" y="14"/>
                    <a:pt x="6" y="14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6" y="15"/>
                    <a:pt x="6" y="15"/>
                  </a:cubicBezTo>
                  <a:cubicBezTo>
                    <a:pt x="6" y="14"/>
                    <a:pt x="6" y="14"/>
                    <a:pt x="6" y="14"/>
                  </a:cubicBezTo>
                  <a:cubicBezTo>
                    <a:pt x="6" y="15"/>
                    <a:pt x="5" y="16"/>
                    <a:pt x="5" y="16"/>
                  </a:cubicBezTo>
                  <a:cubicBezTo>
                    <a:pt x="5" y="16"/>
                    <a:pt x="5" y="16"/>
                    <a:pt x="5" y="16"/>
                  </a:cubicBezTo>
                  <a:cubicBezTo>
                    <a:pt x="5" y="18"/>
                    <a:pt x="5" y="20"/>
                    <a:pt x="4" y="21"/>
                  </a:cubicBezTo>
                  <a:cubicBezTo>
                    <a:pt x="3" y="21"/>
                    <a:pt x="2" y="17"/>
                    <a:pt x="2" y="17"/>
                  </a:cubicBezTo>
                  <a:cubicBezTo>
                    <a:pt x="2" y="17"/>
                    <a:pt x="2" y="17"/>
                    <a:pt x="2" y="17"/>
                  </a:cubicBezTo>
                  <a:cubicBezTo>
                    <a:pt x="1" y="16"/>
                    <a:pt x="1" y="13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2" y="12"/>
                    <a:pt x="2" y="12"/>
                    <a:pt x="2" y="12"/>
                  </a:cubicBezTo>
                  <a:cubicBezTo>
                    <a:pt x="1" y="12"/>
                    <a:pt x="1" y="12"/>
                    <a:pt x="1" y="12"/>
                  </a:cubicBezTo>
                  <a:cubicBezTo>
                    <a:pt x="1" y="10"/>
                    <a:pt x="1" y="12"/>
                    <a:pt x="1" y="12"/>
                  </a:cubicBezTo>
                  <a:cubicBezTo>
                    <a:pt x="1" y="11"/>
                    <a:pt x="1" y="9"/>
                    <a:pt x="0" y="8"/>
                  </a:cubicBezTo>
                  <a:cubicBezTo>
                    <a:pt x="0" y="10"/>
                    <a:pt x="0" y="0"/>
                    <a:pt x="2" y="2"/>
                  </a:cubicBezTo>
                  <a:cubicBezTo>
                    <a:pt x="2" y="4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  <a:cubicBezTo>
                    <a:pt x="3" y="1"/>
                    <a:pt x="3" y="1"/>
                    <a:pt x="3" y="1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8" name="Freeform 1670"/>
            <p:cNvSpPr>
              <a:spLocks/>
            </p:cNvSpPr>
            <p:nvPr userDrawn="1"/>
          </p:nvSpPr>
          <p:spPr bwMode="auto">
            <a:xfrm>
              <a:off x="261" y="339"/>
              <a:ext cx="4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49" name="Freeform 1671"/>
            <p:cNvSpPr>
              <a:spLocks/>
            </p:cNvSpPr>
            <p:nvPr userDrawn="1"/>
          </p:nvSpPr>
          <p:spPr bwMode="auto">
            <a:xfrm>
              <a:off x="261" y="341"/>
              <a:ext cx="4" cy="4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2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 h="2">
                  <a:moveTo>
                    <a:pt x="0" y="0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0" name="Freeform 1672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1" name="Freeform 1673"/>
            <p:cNvSpPr>
              <a:spLocks/>
            </p:cNvSpPr>
            <p:nvPr userDrawn="1"/>
          </p:nvSpPr>
          <p:spPr bwMode="auto">
            <a:xfrm>
              <a:off x="457" y="337"/>
              <a:ext cx="10" cy="34"/>
            </a:xfrm>
            <a:custGeom>
              <a:avLst/>
              <a:gdLst/>
              <a:ahLst/>
              <a:cxnLst>
                <a:cxn ang="0">
                  <a:pos x="4" y="2"/>
                </a:cxn>
                <a:cxn ang="0">
                  <a:pos x="3" y="2"/>
                </a:cxn>
                <a:cxn ang="0">
                  <a:pos x="3" y="1"/>
                </a:cxn>
                <a:cxn ang="0">
                  <a:pos x="2" y="4"/>
                </a:cxn>
                <a:cxn ang="0">
                  <a:pos x="2" y="4"/>
                </a:cxn>
                <a:cxn ang="0">
                  <a:pos x="2" y="7"/>
                </a:cxn>
                <a:cxn ang="0">
                  <a:pos x="1" y="6"/>
                </a:cxn>
                <a:cxn ang="0">
                  <a:pos x="0" y="11"/>
                </a:cxn>
                <a:cxn ang="0">
                  <a:pos x="0" y="13"/>
                </a:cxn>
                <a:cxn ang="0">
                  <a:pos x="0" y="13"/>
                </a:cxn>
                <a:cxn ang="0">
                  <a:pos x="0" y="17"/>
                </a:cxn>
                <a:cxn ang="0">
                  <a:pos x="3" y="11"/>
                </a:cxn>
                <a:cxn ang="0">
                  <a:pos x="3" y="12"/>
                </a:cxn>
                <a:cxn ang="0">
                  <a:pos x="4" y="10"/>
                </a:cxn>
                <a:cxn ang="0">
                  <a:pos x="3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2"/>
                </a:cxn>
                <a:cxn ang="0">
                  <a:pos x="4" y="12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4" y="11"/>
                </a:cxn>
                <a:cxn ang="0">
                  <a:pos x="5" y="8"/>
                </a:cxn>
                <a:cxn ang="0">
                  <a:pos x="4" y="0"/>
                </a:cxn>
                <a:cxn ang="0">
                  <a:pos x="4" y="2"/>
                </a:cxn>
              </a:cxnLst>
              <a:rect l="0" t="0" r="r" b="b"/>
              <a:pathLst>
                <a:path w="5" h="17">
                  <a:moveTo>
                    <a:pt x="4" y="2"/>
                  </a:move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1"/>
                    <a:pt x="3" y="1"/>
                  </a:cubicBezTo>
                  <a:cubicBezTo>
                    <a:pt x="3" y="2"/>
                    <a:pt x="3" y="3"/>
                    <a:pt x="2" y="4"/>
                  </a:cubicBezTo>
                  <a:cubicBezTo>
                    <a:pt x="2" y="4"/>
                    <a:pt x="2" y="4"/>
                    <a:pt x="2" y="4"/>
                  </a:cubicBezTo>
                  <a:cubicBezTo>
                    <a:pt x="2" y="5"/>
                    <a:pt x="2" y="6"/>
                    <a:pt x="2" y="7"/>
                  </a:cubicBezTo>
                  <a:cubicBezTo>
                    <a:pt x="1" y="6"/>
                    <a:pt x="1" y="6"/>
                    <a:pt x="1" y="6"/>
                  </a:cubicBezTo>
                  <a:cubicBezTo>
                    <a:pt x="1" y="8"/>
                    <a:pt x="0" y="10"/>
                    <a:pt x="0" y="11"/>
                  </a:cubicBezTo>
                  <a:cubicBezTo>
                    <a:pt x="0" y="12"/>
                    <a:pt x="0" y="13"/>
                    <a:pt x="0" y="13"/>
                  </a:cubicBezTo>
                  <a:cubicBezTo>
                    <a:pt x="0" y="13"/>
                    <a:pt x="0" y="13"/>
                    <a:pt x="0" y="13"/>
                  </a:cubicBezTo>
                  <a:cubicBezTo>
                    <a:pt x="0" y="14"/>
                    <a:pt x="0" y="15"/>
                    <a:pt x="0" y="17"/>
                  </a:cubicBezTo>
                  <a:cubicBezTo>
                    <a:pt x="1" y="16"/>
                    <a:pt x="2" y="12"/>
                    <a:pt x="3" y="11"/>
                  </a:cubicBezTo>
                  <a:cubicBezTo>
                    <a:pt x="3" y="11"/>
                    <a:pt x="3" y="11"/>
                    <a:pt x="3" y="12"/>
                  </a:cubicBezTo>
                  <a:cubicBezTo>
                    <a:pt x="3" y="11"/>
                    <a:pt x="4" y="10"/>
                    <a:pt x="4" y="10"/>
                  </a:cubicBezTo>
                  <a:cubicBezTo>
                    <a:pt x="4" y="10"/>
                    <a:pt x="4" y="11"/>
                    <a:pt x="3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2"/>
                    <a:pt x="4" y="12"/>
                    <a:pt x="4" y="12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1"/>
                    <a:pt x="4" y="11"/>
                    <a:pt x="4" y="11"/>
                  </a:cubicBezTo>
                  <a:cubicBezTo>
                    <a:pt x="4" y="10"/>
                    <a:pt x="5" y="9"/>
                    <a:pt x="5" y="8"/>
                  </a:cubicBezTo>
                  <a:cubicBezTo>
                    <a:pt x="5" y="5"/>
                    <a:pt x="4" y="2"/>
                    <a:pt x="4" y="0"/>
                  </a:cubicBezTo>
                  <a:cubicBezTo>
                    <a:pt x="4" y="0"/>
                    <a:pt x="4" y="1"/>
                    <a:pt x="4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2" name="Freeform 1674"/>
            <p:cNvSpPr>
              <a:spLocks/>
            </p:cNvSpPr>
            <p:nvPr userDrawn="1"/>
          </p:nvSpPr>
          <p:spPr bwMode="auto">
            <a:xfrm>
              <a:off x="465" y="359"/>
              <a:ext cx="1" cy="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0" y="0"/>
                </a:cxn>
                <a:cxn ang="0">
                  <a:pos x="0" y="0"/>
                </a:cxn>
              </a:cxnLst>
              <a:rect l="0" t="0" r="r" b="b"/>
              <a:pathLst>
                <a:path>
                  <a:moveTo>
                    <a:pt x="0" y="0"/>
                  </a:moveTo>
                  <a:lnTo>
                    <a:pt x="0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3" name="Freeform 1675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1"/>
                    <a:pt x="2" y="1"/>
                    <a:pt x="2" y="0"/>
                  </a:cubicBezTo>
                  <a:cubicBezTo>
                    <a:pt x="2" y="0"/>
                    <a:pt x="1" y="1"/>
                    <a:pt x="1" y="2"/>
                  </a:cubicBez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4" name="Freeform 1676"/>
            <p:cNvSpPr>
              <a:spLocks/>
            </p:cNvSpPr>
            <p:nvPr userDrawn="1"/>
          </p:nvSpPr>
          <p:spPr bwMode="auto">
            <a:xfrm>
              <a:off x="459" y="328"/>
              <a:ext cx="6" cy="6"/>
            </a:xfrm>
            <a:custGeom>
              <a:avLst/>
              <a:gdLst/>
              <a:ahLst/>
              <a:cxnLst>
                <a:cxn ang="0">
                  <a:pos x="1" y="2"/>
                </a:cxn>
                <a:cxn ang="0">
                  <a:pos x="1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3"/>
                </a:cxn>
                <a:cxn ang="0">
                  <a:pos x="1" y="3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3" y="2"/>
                </a:cxn>
                <a:cxn ang="0">
                  <a:pos x="2" y="3"/>
                </a:cxn>
                <a:cxn ang="0">
                  <a:pos x="3" y="3"/>
                </a:cxn>
                <a:cxn ang="0">
                  <a:pos x="3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2" y="2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3" y="2"/>
                </a:cxn>
                <a:cxn ang="0">
                  <a:pos x="2" y="2"/>
                </a:cxn>
                <a:cxn ang="0">
                  <a:pos x="2" y="3"/>
                </a:cxn>
                <a:cxn ang="0">
                  <a:pos x="2" y="3"/>
                </a:cxn>
                <a:cxn ang="0">
                  <a:pos x="2" y="2"/>
                </a:cxn>
                <a:cxn ang="0">
                  <a:pos x="1" y="3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  <a:cxn ang="0">
                  <a:pos x="0" y="2"/>
                </a:cxn>
                <a:cxn ang="0">
                  <a:pos x="1" y="1"/>
                </a:cxn>
                <a:cxn ang="0">
                  <a:pos x="1" y="1"/>
                </a:cxn>
                <a:cxn ang="0">
                  <a:pos x="1" y="2"/>
                </a:cxn>
                <a:cxn ang="0">
                  <a:pos x="1" y="2"/>
                </a:cxn>
              </a:cxnLst>
              <a:rect l="0" t="0" r="r" b="b"/>
              <a:pathLst>
                <a:path w="3" h="3">
                  <a:moveTo>
                    <a:pt x="1" y="2"/>
                  </a:move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0" y="1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2" y="2"/>
                    <a:pt x="2" y="2"/>
                  </a:cubicBezTo>
                  <a:cubicBezTo>
                    <a:pt x="2" y="2"/>
                    <a:pt x="2" y="2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1"/>
                    <a:pt x="3" y="1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1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2" y="1"/>
                    <a:pt x="2" y="1"/>
                    <a:pt x="2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3" y="3"/>
                    <a:pt x="3" y="3"/>
                    <a:pt x="3" y="3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3" y="2"/>
                    <a:pt x="3" y="2"/>
                    <a:pt x="3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3"/>
                    <a:pt x="2" y="3"/>
                    <a:pt x="2" y="3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1"/>
                    <a:pt x="1" y="1"/>
                    <a:pt x="1" y="1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1" y="2"/>
                    <a:pt x="1" y="2"/>
                    <a:pt x="1" y="2"/>
                  </a:cubicBezTo>
                  <a:cubicBezTo>
                    <a:pt x="2" y="2"/>
                    <a:pt x="2" y="2"/>
                    <a:pt x="2" y="2"/>
                  </a:cubicBezTo>
                  <a:cubicBezTo>
                    <a:pt x="1" y="2"/>
                    <a:pt x="1" y="2"/>
                    <a:pt x="1" y="2"/>
                  </a:cubicBezTo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5" name="Freeform 1677"/>
            <p:cNvSpPr>
              <a:spLocks/>
            </p:cNvSpPr>
            <p:nvPr userDrawn="1"/>
          </p:nvSpPr>
          <p:spPr bwMode="auto">
            <a:xfrm>
              <a:off x="295" y="304"/>
              <a:ext cx="1" cy="2"/>
            </a:xfrm>
            <a:custGeom>
              <a:avLst/>
              <a:gdLst/>
              <a:ahLst/>
              <a:cxnLst>
                <a:cxn ang="0">
                  <a:pos x="0" y="2"/>
                </a:cxn>
                <a:cxn ang="0">
                  <a:pos x="0" y="0"/>
                </a:cxn>
                <a:cxn ang="0">
                  <a:pos x="0" y="2"/>
                </a:cxn>
                <a:cxn ang="0">
                  <a:pos x="0" y="2"/>
                </a:cxn>
              </a:cxnLst>
              <a:rect l="0" t="0" r="r" b="b"/>
              <a:pathLst>
                <a:path h="2">
                  <a:moveTo>
                    <a:pt x="0" y="2"/>
                  </a:moveTo>
                  <a:lnTo>
                    <a:pt x="0" y="0"/>
                  </a:lnTo>
                  <a:lnTo>
                    <a:pt x="0" y="2"/>
                  </a:lnTo>
                  <a:lnTo>
                    <a:pt x="0" y="2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6" name="Freeform 1678"/>
            <p:cNvSpPr>
              <a:spLocks noEditPoints="1"/>
            </p:cNvSpPr>
            <p:nvPr userDrawn="1"/>
          </p:nvSpPr>
          <p:spPr bwMode="auto">
            <a:xfrm>
              <a:off x="259" y="296"/>
              <a:ext cx="60" cy="105"/>
            </a:xfrm>
            <a:custGeom>
              <a:avLst/>
              <a:gdLst/>
              <a:ahLst/>
              <a:cxnLst>
                <a:cxn ang="0">
                  <a:pos x="30" y="26"/>
                </a:cxn>
                <a:cxn ang="0">
                  <a:pos x="28" y="25"/>
                </a:cxn>
                <a:cxn ang="0">
                  <a:pos x="28" y="22"/>
                </a:cxn>
                <a:cxn ang="0">
                  <a:pos x="27" y="20"/>
                </a:cxn>
                <a:cxn ang="0">
                  <a:pos x="24" y="19"/>
                </a:cxn>
                <a:cxn ang="0">
                  <a:pos x="20" y="16"/>
                </a:cxn>
                <a:cxn ang="0">
                  <a:pos x="20" y="20"/>
                </a:cxn>
                <a:cxn ang="0">
                  <a:pos x="16" y="22"/>
                </a:cxn>
                <a:cxn ang="0">
                  <a:pos x="16" y="15"/>
                </a:cxn>
                <a:cxn ang="0">
                  <a:pos x="18" y="14"/>
                </a:cxn>
                <a:cxn ang="0">
                  <a:pos x="20" y="14"/>
                </a:cxn>
                <a:cxn ang="0">
                  <a:pos x="23" y="15"/>
                </a:cxn>
                <a:cxn ang="0">
                  <a:pos x="25" y="11"/>
                </a:cxn>
                <a:cxn ang="0">
                  <a:pos x="23" y="8"/>
                </a:cxn>
                <a:cxn ang="0">
                  <a:pos x="19" y="6"/>
                </a:cxn>
                <a:cxn ang="0">
                  <a:pos x="21" y="2"/>
                </a:cxn>
                <a:cxn ang="0">
                  <a:pos x="18" y="1"/>
                </a:cxn>
                <a:cxn ang="0">
                  <a:pos x="17" y="8"/>
                </a:cxn>
                <a:cxn ang="0">
                  <a:pos x="16" y="8"/>
                </a:cxn>
                <a:cxn ang="0">
                  <a:pos x="14" y="8"/>
                </a:cxn>
                <a:cxn ang="0">
                  <a:pos x="13" y="5"/>
                </a:cxn>
                <a:cxn ang="0">
                  <a:pos x="11" y="6"/>
                </a:cxn>
                <a:cxn ang="0">
                  <a:pos x="10" y="9"/>
                </a:cxn>
                <a:cxn ang="0">
                  <a:pos x="12" y="10"/>
                </a:cxn>
                <a:cxn ang="0">
                  <a:pos x="9" y="8"/>
                </a:cxn>
                <a:cxn ang="0">
                  <a:pos x="7" y="7"/>
                </a:cxn>
                <a:cxn ang="0">
                  <a:pos x="1" y="21"/>
                </a:cxn>
                <a:cxn ang="0">
                  <a:pos x="1" y="22"/>
                </a:cxn>
                <a:cxn ang="0">
                  <a:pos x="1" y="27"/>
                </a:cxn>
                <a:cxn ang="0">
                  <a:pos x="1" y="36"/>
                </a:cxn>
                <a:cxn ang="0">
                  <a:pos x="2" y="40"/>
                </a:cxn>
                <a:cxn ang="0">
                  <a:pos x="4" y="42"/>
                </a:cxn>
                <a:cxn ang="0">
                  <a:pos x="3" y="38"/>
                </a:cxn>
                <a:cxn ang="0">
                  <a:pos x="6" y="44"/>
                </a:cxn>
                <a:cxn ang="0">
                  <a:pos x="16" y="49"/>
                </a:cxn>
                <a:cxn ang="0">
                  <a:pos x="18" y="51"/>
                </a:cxn>
                <a:cxn ang="0">
                  <a:pos x="20" y="51"/>
                </a:cxn>
                <a:cxn ang="0">
                  <a:pos x="19" y="50"/>
                </a:cxn>
                <a:cxn ang="0">
                  <a:pos x="14" y="46"/>
                </a:cxn>
                <a:cxn ang="0">
                  <a:pos x="12" y="46"/>
                </a:cxn>
                <a:cxn ang="0">
                  <a:pos x="10" y="40"/>
                </a:cxn>
                <a:cxn ang="0">
                  <a:pos x="13" y="40"/>
                </a:cxn>
                <a:cxn ang="0">
                  <a:pos x="14" y="39"/>
                </a:cxn>
                <a:cxn ang="0">
                  <a:pos x="16" y="41"/>
                </a:cxn>
                <a:cxn ang="0">
                  <a:pos x="19" y="36"/>
                </a:cxn>
                <a:cxn ang="0">
                  <a:pos x="19" y="35"/>
                </a:cxn>
                <a:cxn ang="0">
                  <a:pos x="19" y="35"/>
                </a:cxn>
                <a:cxn ang="0">
                  <a:pos x="20" y="33"/>
                </a:cxn>
                <a:cxn ang="0">
                  <a:pos x="22" y="32"/>
                </a:cxn>
                <a:cxn ang="0">
                  <a:pos x="22" y="31"/>
                </a:cxn>
                <a:cxn ang="0">
                  <a:pos x="25" y="29"/>
                </a:cxn>
                <a:cxn ang="0">
                  <a:pos x="27" y="28"/>
                </a:cxn>
                <a:cxn ang="0">
                  <a:pos x="24" y="27"/>
                </a:cxn>
                <a:cxn ang="0">
                  <a:pos x="28" y="24"/>
                </a:cxn>
                <a:cxn ang="0">
                  <a:pos x="29" y="28"/>
                </a:cxn>
                <a:cxn ang="0">
                  <a:pos x="30" y="28"/>
                </a:cxn>
                <a:cxn ang="0">
                  <a:pos x="21" y="9"/>
                </a:cxn>
                <a:cxn ang="0">
                  <a:pos x="19" y="13"/>
                </a:cxn>
                <a:cxn ang="0">
                  <a:pos x="20" y="10"/>
                </a:cxn>
                <a:cxn ang="0">
                  <a:pos x="18" y="11"/>
                </a:cxn>
              </a:cxnLst>
              <a:rect l="0" t="0" r="r" b="b"/>
              <a:pathLst>
                <a:path w="30" h="52">
                  <a:moveTo>
                    <a:pt x="30" y="27"/>
                  </a:move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30" y="26"/>
                    <a:pt x="30" y="26"/>
                    <a:pt x="30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6"/>
                    <a:pt x="29" y="26"/>
                    <a:pt x="29" y="26"/>
                  </a:cubicBezTo>
                  <a:cubicBezTo>
                    <a:pt x="29" y="25"/>
                    <a:pt x="29" y="25"/>
                    <a:pt x="29" y="25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8" y="26"/>
                    <a:pt x="28" y="26"/>
                    <a:pt x="28" y="26"/>
                  </a:cubicBezTo>
                  <a:cubicBezTo>
                    <a:pt x="28" y="25"/>
                    <a:pt x="28" y="25"/>
                    <a:pt x="28" y="25"/>
                  </a:cubicBezTo>
                  <a:cubicBezTo>
                    <a:pt x="29" y="24"/>
                    <a:pt x="29" y="24"/>
                    <a:pt x="29" y="24"/>
                  </a:cubicBezTo>
                  <a:cubicBezTo>
                    <a:pt x="30" y="24"/>
                    <a:pt x="30" y="24"/>
                    <a:pt x="30" y="24"/>
                  </a:cubicBezTo>
                  <a:cubicBezTo>
                    <a:pt x="29" y="23"/>
                    <a:pt x="29" y="23"/>
                    <a:pt x="29" y="23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9" y="22"/>
                    <a:pt x="29" y="22"/>
                    <a:pt x="29" y="22"/>
                  </a:cubicBezTo>
                  <a:cubicBezTo>
                    <a:pt x="28" y="22"/>
                    <a:pt x="28" y="22"/>
                    <a:pt x="28" y="22"/>
                  </a:cubicBezTo>
                  <a:cubicBezTo>
                    <a:pt x="28" y="21"/>
                    <a:pt x="28" y="21"/>
                    <a:pt x="28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1"/>
                    <a:pt x="27" y="21"/>
                    <a:pt x="27" y="21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20"/>
                    <a:pt x="27" y="20"/>
                    <a:pt x="27" y="20"/>
                  </a:cubicBezTo>
                  <a:cubicBezTo>
                    <a:pt x="27" y="19"/>
                    <a:pt x="27" y="19"/>
                    <a:pt x="27" y="19"/>
                  </a:cubicBezTo>
                  <a:cubicBezTo>
                    <a:pt x="26" y="19"/>
                    <a:pt x="26" y="18"/>
                    <a:pt x="26" y="17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8"/>
                    <a:pt x="25" y="18"/>
                  </a:cubicBezTo>
                  <a:cubicBezTo>
                    <a:pt x="25" y="18"/>
                    <a:pt x="25" y="19"/>
                    <a:pt x="24" y="19"/>
                  </a:cubicBezTo>
                  <a:cubicBezTo>
                    <a:pt x="24" y="19"/>
                    <a:pt x="24" y="19"/>
                    <a:pt x="24" y="19"/>
                  </a:cubicBezTo>
                  <a:cubicBezTo>
                    <a:pt x="23" y="19"/>
                    <a:pt x="23" y="19"/>
                    <a:pt x="23" y="19"/>
                  </a:cubicBezTo>
                  <a:cubicBezTo>
                    <a:pt x="23" y="18"/>
                    <a:pt x="23" y="17"/>
                    <a:pt x="24" y="17"/>
                  </a:cubicBezTo>
                  <a:cubicBezTo>
                    <a:pt x="23" y="17"/>
                    <a:pt x="23" y="17"/>
                    <a:pt x="23" y="17"/>
                  </a:cubicBezTo>
                  <a:cubicBezTo>
                    <a:pt x="23" y="16"/>
                    <a:pt x="23" y="16"/>
                    <a:pt x="23" y="16"/>
                  </a:cubicBezTo>
                  <a:cubicBezTo>
                    <a:pt x="22" y="16"/>
                    <a:pt x="22" y="16"/>
                    <a:pt x="22" y="16"/>
                  </a:cubicBezTo>
                  <a:cubicBezTo>
                    <a:pt x="21" y="16"/>
                    <a:pt x="21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6"/>
                    <a:pt x="20" y="16"/>
                    <a:pt x="20" y="16"/>
                  </a:cubicBezTo>
                  <a:cubicBezTo>
                    <a:pt x="20" y="17"/>
                    <a:pt x="20" y="17"/>
                    <a:pt x="20" y="17"/>
                  </a:cubicBezTo>
                  <a:cubicBezTo>
                    <a:pt x="20" y="18"/>
                    <a:pt x="20" y="18"/>
                    <a:pt x="20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19" y="19"/>
                    <a:pt x="19" y="19"/>
                    <a:pt x="19" y="19"/>
                  </a:cubicBezTo>
                  <a:cubicBezTo>
                    <a:pt x="20" y="20"/>
                    <a:pt x="20" y="20"/>
                    <a:pt x="20" y="20"/>
                  </a:cubicBezTo>
                  <a:cubicBezTo>
                    <a:pt x="20" y="21"/>
                    <a:pt x="20" y="22"/>
                    <a:pt x="18" y="23"/>
                  </a:cubicBezTo>
                  <a:cubicBezTo>
                    <a:pt x="19" y="23"/>
                    <a:pt x="19" y="24"/>
                    <a:pt x="19" y="25"/>
                  </a:cubicBezTo>
                  <a:cubicBezTo>
                    <a:pt x="18" y="25"/>
                    <a:pt x="18" y="25"/>
                    <a:pt x="18" y="25"/>
                  </a:cubicBezTo>
                  <a:cubicBezTo>
                    <a:pt x="18" y="26"/>
                    <a:pt x="18" y="26"/>
                    <a:pt x="18" y="26"/>
                  </a:cubicBezTo>
                  <a:cubicBezTo>
                    <a:pt x="18" y="25"/>
                    <a:pt x="17" y="25"/>
                    <a:pt x="17" y="24"/>
                  </a:cubicBezTo>
                  <a:cubicBezTo>
                    <a:pt x="17" y="24"/>
                    <a:pt x="17" y="23"/>
                    <a:pt x="17" y="22"/>
                  </a:cubicBezTo>
                  <a:cubicBezTo>
                    <a:pt x="17" y="22"/>
                    <a:pt x="17" y="22"/>
                    <a:pt x="16" y="22"/>
                  </a:cubicBezTo>
                  <a:cubicBezTo>
                    <a:pt x="15" y="22"/>
                    <a:pt x="15" y="21"/>
                    <a:pt x="14" y="21"/>
                  </a:cubicBezTo>
                  <a:cubicBezTo>
                    <a:pt x="14" y="21"/>
                    <a:pt x="14" y="21"/>
                    <a:pt x="14" y="21"/>
                  </a:cubicBezTo>
                  <a:cubicBezTo>
                    <a:pt x="14" y="21"/>
                    <a:pt x="14" y="20"/>
                    <a:pt x="14" y="19"/>
                  </a:cubicBezTo>
                  <a:cubicBezTo>
                    <a:pt x="13" y="20"/>
                    <a:pt x="13" y="20"/>
                    <a:pt x="13" y="20"/>
                  </a:cubicBezTo>
                  <a:cubicBezTo>
                    <a:pt x="13" y="18"/>
                    <a:pt x="14" y="17"/>
                    <a:pt x="15" y="16"/>
                  </a:cubicBezTo>
                  <a:cubicBezTo>
                    <a:pt x="15" y="16"/>
                    <a:pt x="15" y="16"/>
                    <a:pt x="15" y="16"/>
                  </a:cubicBezTo>
                  <a:cubicBezTo>
                    <a:pt x="16" y="15"/>
                    <a:pt x="16" y="15"/>
                    <a:pt x="16" y="15"/>
                  </a:cubicBezTo>
                  <a:cubicBezTo>
                    <a:pt x="16" y="15"/>
                    <a:pt x="16" y="15"/>
                    <a:pt x="16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7" y="14"/>
                    <a:pt x="18" y="13"/>
                    <a:pt x="18" y="12"/>
                  </a:cubicBezTo>
                  <a:cubicBezTo>
                    <a:pt x="18" y="13"/>
                    <a:pt x="18" y="13"/>
                    <a:pt x="18" y="14"/>
                  </a:cubicBezTo>
                  <a:cubicBezTo>
                    <a:pt x="17" y="14"/>
                    <a:pt x="17" y="14"/>
                    <a:pt x="17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8" y="14"/>
                    <a:pt x="18" y="14"/>
                    <a:pt x="18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19" y="14"/>
                    <a:pt x="19" y="14"/>
                    <a:pt x="19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0" y="14"/>
                    <a:pt x="20" y="14"/>
                  </a:cubicBezTo>
                  <a:cubicBezTo>
                    <a:pt x="20" y="14"/>
                    <a:pt x="21" y="14"/>
                    <a:pt x="21" y="14"/>
                  </a:cubicBezTo>
                  <a:cubicBezTo>
                    <a:pt x="21" y="15"/>
                    <a:pt x="21" y="15"/>
                    <a:pt x="21" y="15"/>
                  </a:cubicBezTo>
                  <a:cubicBezTo>
                    <a:pt x="22" y="15"/>
                    <a:pt x="22" y="15"/>
                    <a:pt x="22" y="15"/>
                  </a:cubicBezTo>
                  <a:cubicBezTo>
                    <a:pt x="22" y="15"/>
                    <a:pt x="22" y="16"/>
                    <a:pt x="23" y="16"/>
                  </a:cubicBezTo>
                  <a:cubicBezTo>
                    <a:pt x="23" y="15"/>
                    <a:pt x="23" y="15"/>
                    <a:pt x="23" y="15"/>
                  </a:cubicBezTo>
                  <a:cubicBezTo>
                    <a:pt x="22" y="15"/>
                    <a:pt x="22" y="14"/>
                    <a:pt x="22" y="14"/>
                  </a:cubicBezTo>
                  <a:cubicBezTo>
                    <a:pt x="22" y="14"/>
                    <a:pt x="23" y="15"/>
                    <a:pt x="23" y="15"/>
                  </a:cubicBezTo>
                  <a:cubicBezTo>
                    <a:pt x="24" y="14"/>
                    <a:pt x="24" y="14"/>
                    <a:pt x="24" y="14"/>
                  </a:cubicBezTo>
                  <a:cubicBezTo>
                    <a:pt x="23" y="13"/>
                    <a:pt x="23" y="12"/>
                    <a:pt x="23" y="11"/>
                  </a:cubicBezTo>
                  <a:cubicBezTo>
                    <a:pt x="23" y="12"/>
                    <a:pt x="23" y="12"/>
                    <a:pt x="24" y="12"/>
                  </a:cubicBezTo>
                  <a:cubicBezTo>
                    <a:pt x="24" y="13"/>
                    <a:pt x="24" y="13"/>
                    <a:pt x="24" y="13"/>
                  </a:cubicBezTo>
                  <a:cubicBezTo>
                    <a:pt x="24" y="12"/>
                    <a:pt x="24" y="12"/>
                    <a:pt x="24" y="12"/>
                  </a:cubicBezTo>
                  <a:cubicBezTo>
                    <a:pt x="25" y="12"/>
                    <a:pt x="25" y="12"/>
                    <a:pt x="25" y="12"/>
                  </a:cubicBezTo>
                  <a:cubicBezTo>
                    <a:pt x="25" y="11"/>
                    <a:pt x="25" y="11"/>
                    <a:pt x="25" y="11"/>
                  </a:cubicBezTo>
                  <a:cubicBezTo>
                    <a:pt x="25" y="11"/>
                    <a:pt x="24" y="10"/>
                    <a:pt x="24" y="10"/>
                  </a:cubicBezTo>
                  <a:cubicBezTo>
                    <a:pt x="23" y="10"/>
                    <a:pt x="23" y="10"/>
                    <a:pt x="23" y="10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9"/>
                    <a:pt x="23" y="9"/>
                    <a:pt x="23" y="9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8"/>
                    <a:pt x="23" y="8"/>
                    <a:pt x="23" y="8"/>
                  </a:cubicBezTo>
                  <a:cubicBezTo>
                    <a:pt x="23" y="7"/>
                    <a:pt x="23" y="6"/>
                    <a:pt x="22" y="6"/>
                  </a:cubicBezTo>
                  <a:cubicBezTo>
                    <a:pt x="22" y="5"/>
                    <a:pt x="22" y="5"/>
                    <a:pt x="22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1" y="5"/>
                    <a:pt x="21" y="5"/>
                  </a:cubicBezTo>
                  <a:cubicBezTo>
                    <a:pt x="21" y="5"/>
                    <a:pt x="20" y="6"/>
                    <a:pt x="20" y="6"/>
                  </a:cubicBezTo>
                  <a:cubicBezTo>
                    <a:pt x="20" y="5"/>
                    <a:pt x="20" y="4"/>
                    <a:pt x="20" y="4"/>
                  </a:cubicBezTo>
                  <a:cubicBezTo>
                    <a:pt x="19" y="4"/>
                    <a:pt x="19" y="5"/>
                    <a:pt x="19" y="6"/>
                  </a:cubicBezTo>
                  <a:cubicBezTo>
                    <a:pt x="18" y="5"/>
                    <a:pt x="19" y="4"/>
                    <a:pt x="20" y="4"/>
                  </a:cubicBezTo>
                  <a:cubicBezTo>
                    <a:pt x="19" y="4"/>
                    <a:pt x="19" y="4"/>
                    <a:pt x="19" y="4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0" y="3"/>
                    <a:pt x="20" y="3"/>
                    <a:pt x="20" y="3"/>
                  </a:cubicBezTo>
                  <a:cubicBezTo>
                    <a:pt x="21" y="3"/>
                    <a:pt x="21" y="2"/>
                    <a:pt x="21" y="2"/>
                  </a:cubicBezTo>
                  <a:cubicBezTo>
                    <a:pt x="21" y="1"/>
                    <a:pt x="20" y="1"/>
                    <a:pt x="20" y="2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1"/>
                    <a:pt x="19" y="1"/>
                    <a:pt x="19" y="1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9" y="0"/>
                    <a:pt x="19" y="0"/>
                    <a:pt x="19" y="0"/>
                  </a:cubicBezTo>
                  <a:cubicBezTo>
                    <a:pt x="18" y="0"/>
                    <a:pt x="18" y="0"/>
                    <a:pt x="18" y="0"/>
                  </a:cubicBezTo>
                  <a:cubicBezTo>
                    <a:pt x="18" y="0"/>
                    <a:pt x="18" y="0"/>
                    <a:pt x="18" y="1"/>
                  </a:cubicBezTo>
                  <a:cubicBezTo>
                    <a:pt x="18" y="1"/>
                    <a:pt x="18" y="1"/>
                    <a:pt x="18" y="1"/>
                  </a:cubicBezTo>
                  <a:cubicBezTo>
                    <a:pt x="19" y="1"/>
                    <a:pt x="18" y="2"/>
                    <a:pt x="18" y="3"/>
                  </a:cubicBezTo>
                  <a:cubicBezTo>
                    <a:pt x="18" y="3"/>
                    <a:pt x="18" y="3"/>
                    <a:pt x="18" y="3"/>
                  </a:cubicBezTo>
                  <a:cubicBezTo>
                    <a:pt x="18" y="3"/>
                    <a:pt x="18" y="4"/>
                    <a:pt x="17" y="5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7" y="6"/>
                    <a:pt x="17" y="6"/>
                    <a:pt x="17" y="6"/>
                  </a:cubicBezTo>
                  <a:cubicBezTo>
                    <a:pt x="16" y="7"/>
                    <a:pt x="16" y="8"/>
                    <a:pt x="17" y="8"/>
                  </a:cubicBezTo>
                  <a:cubicBezTo>
                    <a:pt x="16" y="9"/>
                    <a:pt x="16" y="10"/>
                    <a:pt x="16" y="10"/>
                  </a:cubicBezTo>
                  <a:cubicBezTo>
                    <a:pt x="16" y="10"/>
                    <a:pt x="16" y="10"/>
                    <a:pt x="16" y="10"/>
                  </a:cubicBezTo>
                  <a:cubicBezTo>
                    <a:pt x="15" y="11"/>
                    <a:pt x="15" y="11"/>
                    <a:pt x="15" y="11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5" y="10"/>
                    <a:pt x="15" y="10"/>
                    <a:pt x="15" y="10"/>
                  </a:cubicBezTo>
                  <a:cubicBezTo>
                    <a:pt x="16" y="9"/>
                    <a:pt x="16" y="9"/>
                    <a:pt x="16" y="9"/>
                  </a:cubicBezTo>
                  <a:cubicBezTo>
                    <a:pt x="16" y="9"/>
                    <a:pt x="16" y="8"/>
                    <a:pt x="16" y="8"/>
                  </a:cubicBezTo>
                  <a:cubicBezTo>
                    <a:pt x="15" y="8"/>
                    <a:pt x="15" y="9"/>
                    <a:pt x="15" y="9"/>
                  </a:cubicBezTo>
                  <a:cubicBezTo>
                    <a:pt x="15" y="9"/>
                    <a:pt x="15" y="9"/>
                    <a:pt x="15" y="9"/>
                  </a:cubicBezTo>
                  <a:cubicBezTo>
                    <a:pt x="15" y="10"/>
                    <a:pt x="15" y="10"/>
                    <a:pt x="14" y="10"/>
                  </a:cubicBezTo>
                  <a:cubicBezTo>
                    <a:pt x="14" y="11"/>
                    <a:pt x="13" y="10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4" y="8"/>
                    <a:pt x="14" y="8"/>
                  </a:cubicBezTo>
                  <a:cubicBezTo>
                    <a:pt x="14" y="8"/>
                    <a:pt x="13" y="7"/>
                    <a:pt x="13" y="7"/>
                  </a:cubicBezTo>
                  <a:cubicBezTo>
                    <a:pt x="14" y="6"/>
                    <a:pt x="14" y="5"/>
                    <a:pt x="15" y="4"/>
                  </a:cubicBezTo>
                  <a:cubicBezTo>
                    <a:pt x="15" y="4"/>
                    <a:pt x="15" y="4"/>
                    <a:pt x="15" y="4"/>
                  </a:cubicBezTo>
                  <a:cubicBezTo>
                    <a:pt x="14" y="4"/>
                    <a:pt x="14" y="4"/>
                    <a:pt x="14" y="4"/>
                  </a:cubicBezTo>
                  <a:cubicBezTo>
                    <a:pt x="14" y="4"/>
                    <a:pt x="14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5"/>
                    <a:pt x="13" y="5"/>
                    <a:pt x="13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5"/>
                    <a:pt x="12" y="5"/>
                    <a:pt x="12" y="5"/>
                  </a:cubicBezTo>
                  <a:cubicBezTo>
                    <a:pt x="13" y="4"/>
                    <a:pt x="13" y="4"/>
                    <a:pt x="13" y="4"/>
                  </a:cubicBezTo>
                  <a:cubicBezTo>
                    <a:pt x="12" y="4"/>
                    <a:pt x="12" y="4"/>
                    <a:pt x="12" y="4"/>
                  </a:cubicBezTo>
                  <a:cubicBezTo>
                    <a:pt x="12" y="5"/>
                    <a:pt x="11" y="5"/>
                    <a:pt x="11" y="6"/>
                  </a:cubicBezTo>
                  <a:cubicBezTo>
                    <a:pt x="11" y="6"/>
                    <a:pt x="11" y="6"/>
                    <a:pt x="11" y="6"/>
                  </a:cubicBezTo>
                  <a:cubicBezTo>
                    <a:pt x="10" y="7"/>
                    <a:pt x="10" y="7"/>
                    <a:pt x="10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1" y="7"/>
                    <a:pt x="11" y="7"/>
                    <a:pt x="11" y="7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8"/>
                    <a:pt x="10" y="8"/>
                    <a:pt x="10" y="8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1" y="9"/>
                    <a:pt x="11" y="9"/>
                  </a:cubicBezTo>
                  <a:cubicBezTo>
                    <a:pt x="10" y="9"/>
                    <a:pt x="10" y="9"/>
                    <a:pt x="10" y="9"/>
                  </a:cubicBezTo>
                  <a:cubicBezTo>
                    <a:pt x="11" y="9"/>
                    <a:pt x="12" y="9"/>
                    <a:pt x="12" y="9"/>
                  </a:cubicBezTo>
                  <a:cubicBezTo>
                    <a:pt x="13" y="9"/>
                    <a:pt x="13" y="9"/>
                    <a:pt x="13" y="9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2" y="10"/>
                    <a:pt x="12" y="10"/>
                    <a:pt x="12" y="10"/>
                  </a:cubicBezTo>
                  <a:cubicBezTo>
                    <a:pt x="11" y="10"/>
                    <a:pt x="11" y="10"/>
                    <a:pt x="11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10"/>
                    <a:pt x="10" y="10"/>
                    <a:pt x="10" y="10"/>
                  </a:cubicBezTo>
                  <a:cubicBezTo>
                    <a:pt x="10" y="9"/>
                    <a:pt x="10" y="9"/>
                    <a:pt x="9" y="7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8"/>
                    <a:pt x="9" y="8"/>
                    <a:pt x="9" y="8"/>
                  </a:cubicBezTo>
                  <a:cubicBezTo>
                    <a:pt x="9" y="7"/>
                    <a:pt x="9" y="7"/>
                    <a:pt x="9" y="7"/>
                  </a:cubicBezTo>
                  <a:cubicBezTo>
                    <a:pt x="8" y="8"/>
                    <a:pt x="8" y="8"/>
                    <a:pt x="8" y="8"/>
                  </a:cubicBezTo>
                  <a:cubicBezTo>
                    <a:pt x="8" y="7"/>
                    <a:pt x="8" y="7"/>
                    <a:pt x="9" y="6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8" y="7"/>
                    <a:pt x="8" y="7"/>
                  </a:cubicBezTo>
                  <a:cubicBezTo>
                    <a:pt x="8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7" y="7"/>
                    <a:pt x="7" y="7"/>
                    <a:pt x="7" y="7"/>
                  </a:cubicBezTo>
                  <a:cubicBezTo>
                    <a:pt x="6" y="8"/>
                    <a:pt x="6" y="8"/>
                    <a:pt x="6" y="8"/>
                  </a:cubicBezTo>
                  <a:cubicBezTo>
                    <a:pt x="6" y="8"/>
                    <a:pt x="6" y="7"/>
                    <a:pt x="6" y="7"/>
                  </a:cubicBezTo>
                  <a:cubicBezTo>
                    <a:pt x="6" y="7"/>
                    <a:pt x="6" y="7"/>
                    <a:pt x="6" y="7"/>
                  </a:cubicBezTo>
                  <a:cubicBezTo>
                    <a:pt x="6" y="6"/>
                    <a:pt x="6" y="6"/>
                    <a:pt x="6" y="6"/>
                  </a:cubicBezTo>
                  <a:cubicBezTo>
                    <a:pt x="3" y="11"/>
                    <a:pt x="2" y="16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1"/>
                    <a:pt x="1" y="21"/>
                    <a:pt x="1" y="21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2"/>
                    <a:pt x="1" y="22"/>
                    <a:pt x="1" y="22"/>
                  </a:cubicBezTo>
                  <a:cubicBezTo>
                    <a:pt x="1" y="23"/>
                    <a:pt x="1" y="23"/>
                    <a:pt x="1" y="23"/>
                  </a:cubicBezTo>
                  <a:cubicBezTo>
                    <a:pt x="1" y="24"/>
                    <a:pt x="1" y="25"/>
                    <a:pt x="1" y="26"/>
                  </a:cubicBezTo>
                  <a:cubicBezTo>
                    <a:pt x="2" y="26"/>
                    <a:pt x="2" y="26"/>
                    <a:pt x="2" y="26"/>
                  </a:cubicBezTo>
                  <a:cubicBezTo>
                    <a:pt x="2" y="27"/>
                    <a:pt x="2" y="27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8"/>
                    <a:pt x="1" y="28"/>
                    <a:pt x="1" y="28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7"/>
                    <a:pt x="1" y="27"/>
                    <a:pt x="1" y="27"/>
                  </a:cubicBezTo>
                  <a:cubicBezTo>
                    <a:pt x="1" y="28"/>
                    <a:pt x="1" y="28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1" y="29"/>
                    <a:pt x="1" y="29"/>
                  </a:cubicBezTo>
                  <a:cubicBezTo>
                    <a:pt x="1" y="29"/>
                    <a:pt x="0" y="30"/>
                    <a:pt x="0" y="30"/>
                  </a:cubicBezTo>
                  <a:cubicBezTo>
                    <a:pt x="0" y="32"/>
                    <a:pt x="1" y="34"/>
                    <a:pt x="1" y="36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1" y="37"/>
                    <a:pt x="1" y="37"/>
                  </a:cubicBezTo>
                  <a:cubicBezTo>
                    <a:pt x="1" y="37"/>
                    <a:pt x="2" y="38"/>
                    <a:pt x="2" y="38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39"/>
                    <a:pt x="2" y="39"/>
                  </a:cubicBezTo>
                  <a:cubicBezTo>
                    <a:pt x="2" y="39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2" y="40"/>
                    <a:pt x="2" y="40"/>
                    <a:pt x="2" y="40"/>
                  </a:cubicBezTo>
                  <a:cubicBezTo>
                    <a:pt x="3" y="41"/>
                    <a:pt x="3" y="41"/>
                    <a:pt x="3" y="41"/>
                  </a:cubicBezTo>
                  <a:cubicBezTo>
                    <a:pt x="3" y="41"/>
                    <a:pt x="3" y="41"/>
                    <a:pt x="3" y="42"/>
                  </a:cubicBezTo>
                  <a:cubicBezTo>
                    <a:pt x="4" y="42"/>
                    <a:pt x="4" y="43"/>
                    <a:pt x="4" y="43"/>
                  </a:cubicBezTo>
                  <a:cubicBezTo>
                    <a:pt x="4" y="43"/>
                    <a:pt x="4" y="43"/>
                    <a:pt x="4" y="43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3" y="41"/>
                    <a:pt x="2" y="39"/>
                    <a:pt x="2" y="38"/>
                  </a:cubicBezTo>
                  <a:cubicBezTo>
                    <a:pt x="2" y="38"/>
                    <a:pt x="2" y="38"/>
                    <a:pt x="2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8"/>
                    <a:pt x="3" y="38"/>
                    <a:pt x="3" y="38"/>
                  </a:cubicBezTo>
                  <a:cubicBezTo>
                    <a:pt x="3" y="39"/>
                    <a:pt x="3" y="40"/>
                    <a:pt x="4" y="40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1"/>
                    <a:pt x="4" y="41"/>
                    <a:pt x="4" y="41"/>
                  </a:cubicBezTo>
                  <a:cubicBezTo>
                    <a:pt x="4" y="42"/>
                    <a:pt x="4" y="42"/>
                    <a:pt x="4" y="42"/>
                  </a:cubicBezTo>
                  <a:cubicBezTo>
                    <a:pt x="5" y="42"/>
                    <a:pt x="6" y="43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4"/>
                    <a:pt x="6" y="44"/>
                    <a:pt x="6" y="44"/>
                  </a:cubicBezTo>
                  <a:cubicBezTo>
                    <a:pt x="6" y="45"/>
                    <a:pt x="7" y="45"/>
                    <a:pt x="8" y="46"/>
                  </a:cubicBezTo>
                  <a:cubicBezTo>
                    <a:pt x="9" y="46"/>
                    <a:pt x="10" y="47"/>
                    <a:pt x="11" y="47"/>
                  </a:cubicBezTo>
                  <a:cubicBezTo>
                    <a:pt x="12" y="46"/>
                    <a:pt x="14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8"/>
                    <a:pt x="15" y="48"/>
                    <a:pt x="15" y="48"/>
                  </a:cubicBezTo>
                  <a:cubicBezTo>
                    <a:pt x="15" y="49"/>
                    <a:pt x="16" y="49"/>
                    <a:pt x="16" y="49"/>
                  </a:cubicBezTo>
                  <a:cubicBezTo>
                    <a:pt x="16" y="50"/>
                    <a:pt x="16" y="50"/>
                    <a:pt x="16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7" y="50"/>
                    <a:pt x="17" y="50"/>
                    <a:pt x="17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8" y="51"/>
                    <a:pt x="18" y="51"/>
                    <a:pt x="18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19" y="51"/>
                    <a:pt x="19" y="51"/>
                    <a:pt x="19" y="51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0" y="51"/>
                    <a:pt x="20" y="51"/>
                    <a:pt x="20" y="51"/>
                  </a:cubicBezTo>
                  <a:cubicBezTo>
                    <a:pt x="21" y="52"/>
                    <a:pt x="21" y="52"/>
                    <a:pt x="21" y="52"/>
                  </a:cubicBezTo>
                  <a:cubicBezTo>
                    <a:pt x="21" y="51"/>
                    <a:pt x="21" y="51"/>
                    <a:pt x="21" y="51"/>
                  </a:cubicBezTo>
                  <a:cubicBezTo>
                    <a:pt x="21" y="50"/>
                    <a:pt x="20" y="50"/>
                    <a:pt x="20" y="50"/>
                  </a:cubicBezTo>
                  <a:cubicBezTo>
                    <a:pt x="20" y="50"/>
                    <a:pt x="20" y="50"/>
                    <a:pt x="20" y="50"/>
                  </a:cubicBezTo>
                  <a:cubicBezTo>
                    <a:pt x="19" y="50"/>
                    <a:pt x="19" y="50"/>
                    <a:pt x="19" y="50"/>
                  </a:cubicBezTo>
                  <a:cubicBezTo>
                    <a:pt x="18" y="50"/>
                    <a:pt x="18" y="50"/>
                    <a:pt x="18" y="50"/>
                  </a:cubicBezTo>
                  <a:cubicBezTo>
                    <a:pt x="18" y="50"/>
                    <a:pt x="18" y="50"/>
                    <a:pt x="17" y="49"/>
                  </a:cubicBezTo>
                  <a:cubicBezTo>
                    <a:pt x="17" y="49"/>
                    <a:pt x="17" y="48"/>
                    <a:pt x="17" y="47"/>
                  </a:cubicBezTo>
                  <a:cubicBezTo>
                    <a:pt x="16" y="47"/>
                    <a:pt x="15" y="47"/>
                    <a:pt x="14" y="47"/>
                  </a:cubicBezTo>
                  <a:cubicBezTo>
                    <a:pt x="14" y="47"/>
                    <a:pt x="14" y="47"/>
                    <a:pt x="14" y="47"/>
                  </a:cubicBezTo>
                  <a:cubicBezTo>
                    <a:pt x="14" y="47"/>
                    <a:pt x="14" y="46"/>
                    <a:pt x="14" y="46"/>
                  </a:cubicBezTo>
                  <a:cubicBezTo>
                    <a:pt x="14" y="46"/>
                    <a:pt x="14" y="46"/>
                    <a:pt x="14" y="46"/>
                  </a:cubicBezTo>
                  <a:cubicBezTo>
                    <a:pt x="14" y="46"/>
                    <a:pt x="14" y="45"/>
                    <a:pt x="15" y="45"/>
                  </a:cubicBezTo>
                  <a:cubicBezTo>
                    <a:pt x="15" y="44"/>
                    <a:pt x="15" y="44"/>
                    <a:pt x="15" y="44"/>
                  </a:cubicBezTo>
                  <a:cubicBezTo>
                    <a:pt x="14" y="44"/>
                    <a:pt x="14" y="44"/>
                    <a:pt x="13" y="44"/>
                  </a:cubicBezTo>
                  <a:cubicBezTo>
                    <a:pt x="13" y="45"/>
                    <a:pt x="13" y="45"/>
                    <a:pt x="13" y="45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3" y="46"/>
                    <a:pt x="13" y="46"/>
                    <a:pt x="13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2" y="46"/>
                  </a:cubicBezTo>
                  <a:cubicBezTo>
                    <a:pt x="12" y="46"/>
                    <a:pt x="12" y="46"/>
                    <a:pt x="11" y="46"/>
                  </a:cubicBezTo>
                  <a:cubicBezTo>
                    <a:pt x="10" y="45"/>
                    <a:pt x="10" y="45"/>
                    <a:pt x="10" y="44"/>
                  </a:cubicBezTo>
                  <a:cubicBezTo>
                    <a:pt x="10" y="44"/>
                    <a:pt x="10" y="44"/>
                    <a:pt x="10" y="44"/>
                  </a:cubicBezTo>
                  <a:cubicBezTo>
                    <a:pt x="9" y="43"/>
                    <a:pt x="9" y="41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0" y="40"/>
                    <a:pt x="10" y="40"/>
                    <a:pt x="10" y="40"/>
                  </a:cubicBezTo>
                  <a:cubicBezTo>
                    <a:pt x="11" y="40"/>
                    <a:pt x="11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3" y="40"/>
                    <a:pt x="13" y="40"/>
                    <a:pt x="13" y="40"/>
                  </a:cubicBezTo>
                  <a:cubicBezTo>
                    <a:pt x="12" y="40"/>
                    <a:pt x="12" y="40"/>
                    <a:pt x="12" y="40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3" y="39"/>
                    <a:pt x="13" y="39"/>
                    <a:pt x="13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4" y="39"/>
                    <a:pt x="14" y="39"/>
                    <a:pt x="14" y="39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5" y="40"/>
                    <a:pt x="15" y="40"/>
                    <a:pt x="15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0"/>
                    <a:pt x="16" y="40"/>
                    <a:pt x="16" y="40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6" y="41"/>
                    <a:pt x="16" y="41"/>
                    <a:pt x="16" y="41"/>
                  </a:cubicBezTo>
                  <a:cubicBezTo>
                    <a:pt x="17" y="41"/>
                    <a:pt x="17" y="42"/>
                    <a:pt x="17" y="42"/>
                  </a:cubicBezTo>
                  <a:cubicBezTo>
                    <a:pt x="19" y="41"/>
                    <a:pt x="17" y="40"/>
                    <a:pt x="17" y="39"/>
                  </a:cubicBezTo>
                  <a:cubicBezTo>
                    <a:pt x="17" y="38"/>
                    <a:pt x="18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7"/>
                    <a:pt x="19" y="37"/>
                    <a:pt x="19" y="37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19" y="36"/>
                    <a:pt x="19" y="36"/>
                    <a:pt x="19" y="36"/>
                  </a:cubicBezTo>
                  <a:cubicBezTo>
                    <a:pt x="20" y="36"/>
                    <a:pt x="20" y="36"/>
                    <a:pt x="20" y="36"/>
                  </a:cubicBezTo>
                  <a:cubicBezTo>
                    <a:pt x="19" y="36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4"/>
                    <a:pt x="19" y="34"/>
                    <a:pt x="19" y="34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19" y="35"/>
                    <a:pt x="19" y="35"/>
                    <a:pt x="19" y="35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4"/>
                    <a:pt x="20" y="34"/>
                    <a:pt x="20" y="34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0" y="33"/>
                    <a:pt x="20" y="33"/>
                    <a:pt x="20" y="33"/>
                  </a:cubicBezTo>
                  <a:cubicBezTo>
                    <a:pt x="21" y="33"/>
                    <a:pt x="21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2"/>
                    <a:pt x="22" y="32"/>
                    <a:pt x="22" y="32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2" y="31"/>
                    <a:pt x="22" y="31"/>
                    <a:pt x="22" y="31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3" y="30"/>
                    <a:pt x="23" y="30"/>
                    <a:pt x="23" y="30"/>
                  </a:cubicBezTo>
                  <a:cubicBezTo>
                    <a:pt x="24" y="30"/>
                    <a:pt x="24" y="30"/>
                    <a:pt x="24" y="30"/>
                  </a:cubicBezTo>
                  <a:cubicBezTo>
                    <a:pt x="24" y="29"/>
                    <a:pt x="24" y="29"/>
                    <a:pt x="24" y="29"/>
                  </a:cubicBezTo>
                  <a:cubicBezTo>
                    <a:pt x="24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5" y="29"/>
                    <a:pt x="25" y="29"/>
                  </a:cubicBezTo>
                  <a:cubicBezTo>
                    <a:pt x="25" y="29"/>
                    <a:pt x="24" y="30"/>
                    <a:pt x="24" y="30"/>
                  </a:cubicBezTo>
                  <a:cubicBezTo>
                    <a:pt x="25" y="31"/>
                    <a:pt x="25" y="31"/>
                    <a:pt x="25" y="31"/>
                  </a:cubicBezTo>
                  <a:cubicBezTo>
                    <a:pt x="25" y="30"/>
                    <a:pt x="25" y="30"/>
                    <a:pt x="25" y="30"/>
                  </a:cubicBezTo>
                  <a:cubicBezTo>
                    <a:pt x="26" y="30"/>
                    <a:pt x="26" y="29"/>
                    <a:pt x="27" y="29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8"/>
                    <a:pt x="27" y="28"/>
                    <a:pt x="27" y="28"/>
                  </a:cubicBezTo>
                  <a:cubicBezTo>
                    <a:pt x="27" y="29"/>
                    <a:pt x="27" y="29"/>
                    <a:pt x="27" y="29"/>
                  </a:cubicBezTo>
                  <a:cubicBezTo>
                    <a:pt x="26" y="29"/>
                    <a:pt x="26" y="29"/>
                    <a:pt x="25" y="29"/>
                  </a:cubicBezTo>
                  <a:cubicBezTo>
                    <a:pt x="25" y="28"/>
                    <a:pt x="25" y="28"/>
                    <a:pt x="25" y="28"/>
                  </a:cubicBezTo>
                  <a:cubicBezTo>
                    <a:pt x="24" y="28"/>
                    <a:pt x="24" y="28"/>
                    <a:pt x="24" y="28"/>
                  </a:cubicBezTo>
                  <a:cubicBezTo>
                    <a:pt x="24" y="27"/>
                    <a:pt x="24" y="27"/>
                    <a:pt x="24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5" y="27"/>
                    <a:pt x="25" y="27"/>
                    <a:pt x="25" y="27"/>
                  </a:cubicBezTo>
                  <a:cubicBezTo>
                    <a:pt x="24" y="26"/>
                    <a:pt x="23" y="28"/>
                    <a:pt x="22" y="28"/>
                  </a:cubicBezTo>
                  <a:cubicBezTo>
                    <a:pt x="22" y="28"/>
                    <a:pt x="23" y="27"/>
                    <a:pt x="23" y="26"/>
                  </a:cubicBezTo>
                  <a:cubicBezTo>
                    <a:pt x="24" y="26"/>
                    <a:pt x="24" y="26"/>
                    <a:pt x="24" y="26"/>
                  </a:cubicBezTo>
                  <a:cubicBezTo>
                    <a:pt x="24" y="25"/>
                    <a:pt x="26" y="26"/>
                    <a:pt x="27" y="25"/>
                  </a:cubicBezTo>
                  <a:cubicBezTo>
                    <a:pt x="28" y="24"/>
                    <a:pt x="28" y="24"/>
                    <a:pt x="28" y="24"/>
                  </a:cubicBezTo>
                  <a:cubicBezTo>
                    <a:pt x="28" y="25"/>
                    <a:pt x="28" y="26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7" y="27"/>
                    <a:pt x="27" y="27"/>
                    <a:pt x="27" y="27"/>
                  </a:cubicBezTo>
                  <a:cubicBezTo>
                    <a:pt x="28" y="27"/>
                    <a:pt x="28" y="27"/>
                    <a:pt x="29" y="27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8"/>
                    <a:pt x="29" y="28"/>
                    <a:pt x="29" y="28"/>
                  </a:cubicBezTo>
                  <a:cubicBezTo>
                    <a:pt x="29" y="27"/>
                    <a:pt x="29" y="27"/>
                    <a:pt x="29" y="27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8"/>
                    <a:pt x="30" y="28"/>
                    <a:pt x="30" y="28"/>
                  </a:cubicBezTo>
                  <a:cubicBezTo>
                    <a:pt x="30" y="27"/>
                    <a:pt x="30" y="27"/>
                    <a:pt x="30" y="27"/>
                  </a:cubicBezTo>
                  <a:close/>
                  <a:moveTo>
                    <a:pt x="20" y="10"/>
                  </a:moveTo>
                  <a:cubicBezTo>
                    <a:pt x="20" y="10"/>
                    <a:pt x="20" y="10"/>
                    <a:pt x="20" y="10"/>
                  </a:cubicBezTo>
                  <a:cubicBezTo>
                    <a:pt x="20" y="10"/>
                    <a:pt x="20" y="10"/>
                    <a:pt x="20" y="10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0" y="9"/>
                    <a:pt x="20" y="9"/>
                    <a:pt x="20" y="9"/>
                  </a:cubicBezTo>
                  <a:cubicBezTo>
                    <a:pt x="21" y="9"/>
                    <a:pt x="21" y="9"/>
                    <a:pt x="21" y="9"/>
                  </a:cubicBezTo>
                  <a:cubicBezTo>
                    <a:pt x="21" y="10"/>
                    <a:pt x="21" y="10"/>
                    <a:pt x="21" y="10"/>
                  </a:cubicBezTo>
                  <a:cubicBezTo>
                    <a:pt x="21" y="11"/>
                    <a:pt x="21" y="11"/>
                    <a:pt x="21" y="11"/>
                  </a:cubicBezTo>
                  <a:cubicBezTo>
                    <a:pt x="21" y="11"/>
                    <a:pt x="21" y="12"/>
                    <a:pt x="20" y="12"/>
                  </a:cubicBezTo>
                  <a:cubicBezTo>
                    <a:pt x="21" y="12"/>
                    <a:pt x="21" y="12"/>
                    <a:pt x="21" y="12"/>
                  </a:cubicBezTo>
                  <a:cubicBezTo>
                    <a:pt x="20" y="13"/>
                    <a:pt x="20" y="13"/>
                    <a:pt x="20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3"/>
                    <a:pt x="19" y="13"/>
                  </a:cubicBezTo>
                  <a:cubicBezTo>
                    <a:pt x="19" y="13"/>
                    <a:pt x="19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8" y="12"/>
                    <a:pt x="18" y="12"/>
                    <a:pt x="18" y="12"/>
                  </a:cubicBezTo>
                  <a:cubicBezTo>
                    <a:pt x="19" y="12"/>
                    <a:pt x="19" y="12"/>
                    <a:pt x="19" y="12"/>
                  </a:cubicBezTo>
                  <a:cubicBezTo>
                    <a:pt x="20" y="12"/>
                    <a:pt x="20" y="11"/>
                    <a:pt x="20" y="10"/>
                  </a:cubicBezTo>
                  <a:close/>
                  <a:moveTo>
                    <a:pt x="18" y="8"/>
                  </a:moveTo>
                  <a:cubicBezTo>
                    <a:pt x="18" y="8"/>
                    <a:pt x="18" y="8"/>
                    <a:pt x="18" y="8"/>
                  </a:cubicBezTo>
                  <a:cubicBezTo>
                    <a:pt x="18" y="8"/>
                    <a:pt x="19" y="8"/>
                    <a:pt x="19" y="8"/>
                  </a:cubicBezTo>
                  <a:cubicBezTo>
                    <a:pt x="19" y="8"/>
                    <a:pt x="19" y="8"/>
                    <a:pt x="19" y="8"/>
                  </a:cubicBezTo>
                  <a:cubicBezTo>
                    <a:pt x="19" y="9"/>
                    <a:pt x="19" y="9"/>
                    <a:pt x="19" y="10"/>
                  </a:cubicBezTo>
                  <a:cubicBezTo>
                    <a:pt x="19" y="10"/>
                    <a:pt x="18" y="10"/>
                    <a:pt x="18" y="11"/>
                  </a:cubicBezTo>
                  <a:cubicBezTo>
                    <a:pt x="18" y="11"/>
                    <a:pt x="18" y="11"/>
                    <a:pt x="18" y="11"/>
                  </a:cubicBezTo>
                  <a:cubicBezTo>
                    <a:pt x="18" y="10"/>
                    <a:pt x="18" y="9"/>
                    <a:pt x="18" y="9"/>
                  </a:cubicBezTo>
                  <a:cubicBezTo>
                    <a:pt x="18" y="9"/>
                    <a:pt x="18" y="9"/>
                    <a:pt x="18" y="9"/>
                  </a:cubicBezTo>
                  <a:cubicBezTo>
                    <a:pt x="18" y="9"/>
                    <a:pt x="17" y="8"/>
                    <a:pt x="17" y="8"/>
                  </a:cubicBezTo>
                  <a:lnTo>
                    <a:pt x="18" y="8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57" name="Freeform 1679"/>
            <p:cNvSpPr>
              <a:spLocks/>
            </p:cNvSpPr>
            <p:nvPr userDrawn="1"/>
          </p:nvSpPr>
          <p:spPr bwMode="auto">
            <a:xfrm>
              <a:off x="291" y="302"/>
              <a:ext cx="4" cy="4"/>
            </a:xfrm>
            <a:custGeom>
              <a:avLst/>
              <a:gdLst/>
              <a:ahLst/>
              <a:cxnLst>
                <a:cxn ang="0">
                  <a:pos x="2" y="1"/>
                </a:cxn>
                <a:cxn ang="0">
                  <a:pos x="1" y="1"/>
                </a:cxn>
                <a:cxn ang="0">
                  <a:pos x="2" y="0"/>
                </a:cxn>
                <a:cxn ang="0">
                  <a:pos x="2" y="0"/>
                </a:cxn>
                <a:cxn ang="0">
                  <a:pos x="1" y="0"/>
                </a:cxn>
                <a:cxn ang="0">
                  <a:pos x="1" y="1"/>
                </a:cxn>
                <a:cxn ang="0">
                  <a:pos x="0" y="1"/>
                </a:cxn>
                <a:cxn ang="0">
                  <a:pos x="0" y="2"/>
                </a:cxn>
                <a:cxn ang="0">
                  <a:pos x="0" y="2"/>
                </a:cxn>
                <a:cxn ang="0">
                  <a:pos x="0" y="3"/>
                </a:cxn>
                <a:cxn ang="0">
                  <a:pos x="0" y="3"/>
                </a:cxn>
                <a:cxn ang="0">
                  <a:pos x="1" y="3"/>
                </a:cxn>
                <a:cxn ang="0">
                  <a:pos x="2" y="2"/>
                </a:cxn>
                <a:cxn ang="0">
                  <a:pos x="2" y="1"/>
                </a:cxn>
              </a:cxnLst>
              <a:rect l="0" t="0" r="r" b="b"/>
              <a:pathLst>
                <a:path w="2" h="3">
                  <a:moveTo>
                    <a:pt x="2" y="1"/>
                  </a:moveTo>
                  <a:cubicBezTo>
                    <a:pt x="1" y="1"/>
                    <a:pt x="1" y="1"/>
                    <a:pt x="1" y="1"/>
                  </a:cubicBezTo>
                  <a:cubicBezTo>
                    <a:pt x="2" y="1"/>
                    <a:pt x="2" y="0"/>
                    <a:pt x="2" y="0"/>
                  </a:cubicBezTo>
                  <a:cubicBezTo>
                    <a:pt x="2" y="0"/>
                    <a:pt x="2" y="0"/>
                    <a:pt x="2" y="0"/>
                  </a:cubicBezTo>
                  <a:cubicBezTo>
                    <a:pt x="1" y="0"/>
                    <a:pt x="1" y="0"/>
                    <a:pt x="1" y="0"/>
                  </a:cubicBezTo>
                  <a:cubicBezTo>
                    <a:pt x="1" y="0"/>
                    <a:pt x="1" y="1"/>
                    <a:pt x="1" y="1"/>
                  </a:cubicBezTo>
                  <a:cubicBezTo>
                    <a:pt x="0" y="1"/>
                    <a:pt x="0" y="1"/>
                    <a:pt x="0" y="1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2"/>
                    <a:pt x="0" y="2"/>
                    <a:pt x="0" y="2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0" y="3"/>
                    <a:pt x="0" y="3"/>
                    <a:pt x="0" y="3"/>
                  </a:cubicBezTo>
                  <a:cubicBezTo>
                    <a:pt x="1" y="3"/>
                    <a:pt x="1" y="3"/>
                    <a:pt x="1" y="3"/>
                  </a:cubicBezTo>
                  <a:cubicBezTo>
                    <a:pt x="2" y="2"/>
                    <a:pt x="2" y="2"/>
                    <a:pt x="2" y="2"/>
                  </a:cubicBezTo>
                  <a:lnTo>
                    <a:pt x="2" y="1"/>
                  </a:lnTo>
                  <a:close/>
                </a:path>
              </a:pathLst>
            </a:custGeom>
            <a:solidFill>
              <a:srgbClr val="FFFFFF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58" name="Rectangle 1680"/>
          <p:cNvSpPr>
            <a:spLocks noChangeArrowheads="1"/>
          </p:cNvSpPr>
          <p:nvPr/>
        </p:nvSpPr>
        <p:spPr bwMode="auto">
          <a:xfrm>
            <a:off x="0" y="6669088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59" name="Freeform 1682"/>
          <p:cNvSpPr>
            <a:spLocks/>
          </p:cNvSpPr>
          <p:nvPr/>
        </p:nvSpPr>
        <p:spPr bwMode="auto">
          <a:xfrm flipH="1">
            <a:off x="6380163" y="615950"/>
            <a:ext cx="1014412" cy="18954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0" name="Freeform 1683"/>
          <p:cNvSpPr>
            <a:spLocks/>
          </p:cNvSpPr>
          <p:nvPr/>
        </p:nvSpPr>
        <p:spPr bwMode="auto">
          <a:xfrm flipH="1">
            <a:off x="7410450" y="3175"/>
            <a:ext cx="712788" cy="5842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grpSp>
        <p:nvGrpSpPr>
          <p:cNvPr id="4" name="Group 1684"/>
          <p:cNvGrpSpPr>
            <a:grpSpLocks/>
          </p:cNvGrpSpPr>
          <p:nvPr/>
        </p:nvGrpSpPr>
        <p:grpSpPr bwMode="auto">
          <a:xfrm flipH="1">
            <a:off x="6376988" y="6350"/>
            <a:ext cx="2767012" cy="2501900"/>
            <a:chOff x="0" y="2744"/>
            <a:chExt cx="1740" cy="1576"/>
          </a:xfrm>
        </p:grpSpPr>
        <p:sp>
          <p:nvSpPr>
            <p:cNvPr id="262" name="Freeform 1685"/>
            <p:cNvSpPr>
              <a:spLocks/>
            </p:cNvSpPr>
            <p:nvPr userDrawn="1"/>
          </p:nvSpPr>
          <p:spPr bwMode="auto">
            <a:xfrm>
              <a:off x="648" y="2744"/>
              <a:ext cx="1092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  <p:sp>
          <p:nvSpPr>
            <p:cNvPr id="263" name="Freeform 1686"/>
            <p:cNvSpPr>
              <a:spLocks noEditPoints="1"/>
            </p:cNvSpPr>
            <p:nvPr userDrawn="1"/>
          </p:nvSpPr>
          <p:spPr bwMode="auto">
            <a:xfrm>
              <a:off x="0" y="2744"/>
              <a:ext cx="1401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 algn="ctr">
                <a:spcBef>
                  <a:spcPct val="0"/>
                </a:spcBef>
                <a:buFontTx/>
                <a:buNone/>
                <a:defRPr/>
              </a:pPr>
              <a:endParaRPr lang="en-US" sz="1300" b="1" dirty="0">
                <a:solidFill>
                  <a:srgbClr val="000000"/>
                </a:solidFill>
              </a:endParaRPr>
            </a:p>
          </p:txBody>
        </p:sp>
      </p:grpSp>
      <p:sp>
        <p:nvSpPr>
          <p:cNvPr id="264" name="Rectangle 1034"/>
          <p:cNvSpPr>
            <a:spLocks noChangeArrowheads="1"/>
          </p:cNvSpPr>
          <p:nvPr/>
        </p:nvSpPr>
        <p:spPr bwMode="auto">
          <a:xfrm>
            <a:off x="236538" y="-9525"/>
            <a:ext cx="8912225" cy="3776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5" name="Line 1086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6" name="Line 1087"/>
          <p:cNvSpPr>
            <a:spLocks noChangeShapeType="1"/>
          </p:cNvSpPr>
          <p:nvPr/>
        </p:nvSpPr>
        <p:spPr bwMode="auto">
          <a:xfrm>
            <a:off x="484188" y="617538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7" name="Rectangle 1088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8" name="Rectangle 1089"/>
          <p:cNvSpPr>
            <a:spLocks noChangeArrowheads="1"/>
          </p:cNvSpPr>
          <p:nvPr/>
        </p:nvSpPr>
        <p:spPr bwMode="auto">
          <a:xfrm>
            <a:off x="484188" y="617538"/>
            <a:ext cx="1587" cy="15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69" name="Freeform 1098"/>
          <p:cNvSpPr>
            <a:spLocks/>
          </p:cNvSpPr>
          <p:nvPr/>
        </p:nvSpPr>
        <p:spPr bwMode="auto">
          <a:xfrm>
            <a:off x="487363" y="617538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0" name="Freeform 1115"/>
          <p:cNvSpPr>
            <a:spLocks/>
          </p:cNvSpPr>
          <p:nvPr/>
        </p:nvSpPr>
        <p:spPr bwMode="auto">
          <a:xfrm>
            <a:off x="458788" y="47307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1" name="Freeform 1120"/>
          <p:cNvSpPr>
            <a:spLocks/>
          </p:cNvSpPr>
          <p:nvPr/>
        </p:nvSpPr>
        <p:spPr bwMode="auto">
          <a:xfrm>
            <a:off x="458788" y="4635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2" name="Freeform 1134"/>
          <p:cNvSpPr>
            <a:spLocks/>
          </p:cNvSpPr>
          <p:nvPr/>
        </p:nvSpPr>
        <p:spPr bwMode="auto">
          <a:xfrm>
            <a:off x="703263" y="514350"/>
            <a:ext cx="3175" cy="6350"/>
          </a:xfrm>
          <a:custGeom>
            <a:avLst/>
            <a:gdLst/>
            <a:ahLst/>
            <a:cxnLst>
              <a:cxn ang="0">
                <a:pos x="2" y="4"/>
              </a:cxn>
              <a:cxn ang="0">
                <a:pos x="2" y="4"/>
              </a:cxn>
              <a:cxn ang="0">
                <a:pos x="2" y="4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4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2" y="4"/>
              </a:cxn>
            </a:cxnLst>
            <a:rect l="0" t="0" r="r" b="b"/>
            <a:pathLst>
              <a:path w="2" h="4">
                <a:moveTo>
                  <a:pt x="2" y="4"/>
                </a:moveTo>
                <a:lnTo>
                  <a:pt x="2" y="4"/>
                </a:lnTo>
                <a:lnTo>
                  <a:pt x="2" y="4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4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2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3" name="Freeform 1141"/>
          <p:cNvSpPr>
            <a:spLocks/>
          </p:cNvSpPr>
          <p:nvPr/>
        </p:nvSpPr>
        <p:spPr bwMode="auto">
          <a:xfrm>
            <a:off x="706438" y="479425"/>
            <a:ext cx="1587" cy="6350"/>
          </a:xfrm>
          <a:custGeom>
            <a:avLst/>
            <a:gdLst/>
            <a:ahLst/>
            <a:cxnLst>
              <a:cxn ang="0">
                <a:pos x="0" y="4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4"/>
              </a:cxn>
            </a:cxnLst>
            <a:rect l="0" t="0" r="r" b="b"/>
            <a:pathLst>
              <a:path h="4">
                <a:moveTo>
                  <a:pt x="0" y="4"/>
                </a:move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4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4" name="Freeform 1148"/>
          <p:cNvSpPr>
            <a:spLocks/>
          </p:cNvSpPr>
          <p:nvPr/>
        </p:nvSpPr>
        <p:spPr bwMode="auto">
          <a:xfrm>
            <a:off x="693738" y="460375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5" name="Freeform 1150"/>
          <p:cNvSpPr>
            <a:spLocks/>
          </p:cNvSpPr>
          <p:nvPr/>
        </p:nvSpPr>
        <p:spPr bwMode="auto">
          <a:xfrm>
            <a:off x="684213" y="4476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6" name="Freeform 1152"/>
          <p:cNvSpPr>
            <a:spLocks/>
          </p:cNvSpPr>
          <p:nvPr/>
        </p:nvSpPr>
        <p:spPr bwMode="auto">
          <a:xfrm>
            <a:off x="684213" y="447675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7" name="Freeform 1154"/>
          <p:cNvSpPr>
            <a:spLocks/>
          </p:cNvSpPr>
          <p:nvPr/>
        </p:nvSpPr>
        <p:spPr bwMode="auto">
          <a:xfrm>
            <a:off x="665163" y="43497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8" name="Freeform 1156"/>
          <p:cNvSpPr>
            <a:spLocks/>
          </p:cNvSpPr>
          <p:nvPr/>
        </p:nvSpPr>
        <p:spPr bwMode="auto">
          <a:xfrm>
            <a:off x="665163" y="431800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79" name="Freeform 1163"/>
          <p:cNvSpPr>
            <a:spLocks/>
          </p:cNvSpPr>
          <p:nvPr/>
        </p:nvSpPr>
        <p:spPr bwMode="auto">
          <a:xfrm>
            <a:off x="611188" y="415925"/>
            <a:ext cx="6350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4" y="2"/>
              </a:cxn>
              <a:cxn ang="0">
                <a:pos x="4" y="0"/>
              </a:cxn>
              <a:cxn ang="0">
                <a:pos x="4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2" y="2"/>
              </a:cxn>
            </a:cxnLst>
            <a:rect l="0" t="0" r="r" b="b"/>
            <a:pathLst>
              <a:path w="4" h="2">
                <a:moveTo>
                  <a:pt x="2" y="2"/>
                </a:moveTo>
                <a:lnTo>
                  <a:pt x="2" y="2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4" y="2"/>
                </a:lnTo>
                <a:lnTo>
                  <a:pt x="4" y="0"/>
                </a:lnTo>
                <a:lnTo>
                  <a:pt x="4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0" name="Freeform 1172"/>
          <p:cNvSpPr>
            <a:spLocks/>
          </p:cNvSpPr>
          <p:nvPr/>
        </p:nvSpPr>
        <p:spPr bwMode="auto">
          <a:xfrm>
            <a:off x="582613" y="476250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1" name="Freeform 1177"/>
          <p:cNvSpPr>
            <a:spLocks/>
          </p:cNvSpPr>
          <p:nvPr/>
        </p:nvSpPr>
        <p:spPr bwMode="auto">
          <a:xfrm>
            <a:off x="557213" y="5349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2" name="Freeform 1180"/>
          <p:cNvSpPr>
            <a:spLocks/>
          </p:cNvSpPr>
          <p:nvPr/>
        </p:nvSpPr>
        <p:spPr bwMode="auto">
          <a:xfrm>
            <a:off x="560388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0" y="3"/>
              </a:cxn>
              <a:cxn ang="0">
                <a:pos x="2" y="3"/>
              </a:cxn>
              <a:cxn ang="0">
                <a:pos x="2" y="3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0" y="3"/>
                </a:lnTo>
                <a:lnTo>
                  <a:pt x="2" y="3"/>
                </a:lnTo>
                <a:lnTo>
                  <a:pt x="2" y="3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3" name="Line 1187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4" name="Line 1188"/>
          <p:cNvSpPr>
            <a:spLocks noChangeShapeType="1"/>
          </p:cNvSpPr>
          <p:nvPr/>
        </p:nvSpPr>
        <p:spPr bwMode="auto">
          <a:xfrm>
            <a:off x="569913" y="52070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5" name="Freeform 1208"/>
          <p:cNvSpPr>
            <a:spLocks/>
          </p:cNvSpPr>
          <p:nvPr/>
        </p:nvSpPr>
        <p:spPr bwMode="auto">
          <a:xfrm>
            <a:off x="595313" y="55721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6" name="Freeform 1210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7" name="Freeform 1214"/>
          <p:cNvSpPr>
            <a:spLocks/>
          </p:cNvSpPr>
          <p:nvPr/>
        </p:nvSpPr>
        <p:spPr bwMode="auto">
          <a:xfrm>
            <a:off x="595313" y="557213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8" name="Rectangle 1215"/>
          <p:cNvSpPr>
            <a:spLocks noChangeArrowheads="1"/>
          </p:cNvSpPr>
          <p:nvPr/>
        </p:nvSpPr>
        <p:spPr bwMode="auto">
          <a:xfrm>
            <a:off x="595313" y="627063"/>
            <a:ext cx="1587" cy="1587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89" name="Freeform 1217"/>
          <p:cNvSpPr>
            <a:spLocks/>
          </p:cNvSpPr>
          <p:nvPr/>
        </p:nvSpPr>
        <p:spPr bwMode="auto">
          <a:xfrm>
            <a:off x="595313" y="6270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0" name="Freeform 1219"/>
          <p:cNvSpPr>
            <a:spLocks/>
          </p:cNvSpPr>
          <p:nvPr/>
        </p:nvSpPr>
        <p:spPr bwMode="auto">
          <a:xfrm>
            <a:off x="731838" y="54133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1" name="Freeform 1221"/>
          <p:cNvSpPr>
            <a:spLocks/>
          </p:cNvSpPr>
          <p:nvPr/>
        </p:nvSpPr>
        <p:spPr bwMode="auto">
          <a:xfrm>
            <a:off x="731838" y="541338"/>
            <a:ext cx="3175" cy="3175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0"/>
              </a:cxn>
            </a:cxnLst>
            <a:rect l="0" t="0" r="r" b="b"/>
            <a:pathLst>
              <a:path w="2" h="2">
                <a:moveTo>
                  <a:pt x="2" y="0"/>
                </a:move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2" name="Freeform 1234"/>
          <p:cNvSpPr>
            <a:spLocks/>
          </p:cNvSpPr>
          <p:nvPr/>
        </p:nvSpPr>
        <p:spPr bwMode="auto">
          <a:xfrm>
            <a:off x="722313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3" name="Line 1237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4" name="Line 1238"/>
          <p:cNvSpPr>
            <a:spLocks noChangeShapeType="1"/>
          </p:cNvSpPr>
          <p:nvPr/>
        </p:nvSpPr>
        <p:spPr bwMode="auto">
          <a:xfrm>
            <a:off x="728663" y="544513"/>
            <a:ext cx="1587" cy="1587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5" name="Freeform 1240"/>
          <p:cNvSpPr>
            <a:spLocks/>
          </p:cNvSpPr>
          <p:nvPr/>
        </p:nvSpPr>
        <p:spPr bwMode="auto">
          <a:xfrm>
            <a:off x="728663" y="541338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6" name="Freeform 1243"/>
          <p:cNvSpPr>
            <a:spLocks/>
          </p:cNvSpPr>
          <p:nvPr/>
        </p:nvSpPr>
        <p:spPr bwMode="auto">
          <a:xfrm>
            <a:off x="728663" y="538163"/>
            <a:ext cx="3175" cy="3175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</a:cxnLst>
            <a:rect l="0" t="0" r="r" b="b"/>
            <a:pathLst>
              <a:path w="2" h="2">
                <a:moveTo>
                  <a:pt x="2" y="2"/>
                </a:move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7" name="Freeform 1246"/>
          <p:cNvSpPr>
            <a:spLocks/>
          </p:cNvSpPr>
          <p:nvPr/>
        </p:nvSpPr>
        <p:spPr bwMode="auto">
          <a:xfrm>
            <a:off x="725488" y="547688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8" name="Freeform 1250"/>
          <p:cNvSpPr>
            <a:spLocks/>
          </p:cNvSpPr>
          <p:nvPr/>
        </p:nvSpPr>
        <p:spPr bwMode="auto">
          <a:xfrm>
            <a:off x="731838" y="530225"/>
            <a:ext cx="3175" cy="1588"/>
          </a:xfrm>
          <a:custGeom>
            <a:avLst/>
            <a:gdLst/>
            <a:ahLst/>
            <a:cxnLst>
              <a:cxn ang="0">
                <a:pos x="2" y="0"/>
              </a:cxn>
              <a:cxn ang="0">
                <a:pos x="0" y="0"/>
              </a:cxn>
              <a:cxn ang="0">
                <a:pos x="2" y="0"/>
              </a:cxn>
            </a:cxnLst>
            <a:rect l="0" t="0" r="r" b="b"/>
            <a:pathLst>
              <a:path w="2">
                <a:moveTo>
                  <a:pt x="2" y="0"/>
                </a:moveTo>
                <a:lnTo>
                  <a:pt x="0" y="0"/>
                </a:lnTo>
                <a:lnTo>
                  <a:pt x="2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299" name="Freeform 1252"/>
          <p:cNvSpPr>
            <a:spLocks/>
          </p:cNvSpPr>
          <p:nvPr/>
        </p:nvSpPr>
        <p:spPr bwMode="auto">
          <a:xfrm>
            <a:off x="731838" y="527050"/>
            <a:ext cx="3175" cy="7938"/>
          </a:xfrm>
          <a:custGeom>
            <a:avLst/>
            <a:gdLst/>
            <a:ahLst/>
            <a:cxnLst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5"/>
              </a:cxn>
              <a:cxn ang="0">
                <a:pos x="2" y="2"/>
              </a:cxn>
            </a:cxnLst>
            <a:rect l="0" t="0" r="r" b="b"/>
            <a:pathLst>
              <a:path w="2" h="5">
                <a:moveTo>
                  <a:pt x="2" y="2"/>
                </a:move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5"/>
                </a:lnTo>
                <a:lnTo>
                  <a:pt x="2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0" name="Freeform 1255"/>
          <p:cNvSpPr>
            <a:spLocks/>
          </p:cNvSpPr>
          <p:nvPr/>
        </p:nvSpPr>
        <p:spPr bwMode="auto">
          <a:xfrm>
            <a:off x="712788" y="550863"/>
            <a:ext cx="3175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>
                <a:moveTo>
                  <a:pt x="0" y="0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1" name="Rectangle 1256"/>
          <p:cNvSpPr>
            <a:spLocks noChangeArrowheads="1"/>
          </p:cNvSpPr>
          <p:nvPr/>
        </p:nvSpPr>
        <p:spPr bwMode="auto">
          <a:xfrm>
            <a:off x="722313" y="550863"/>
            <a:ext cx="1587" cy="1587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2" name="Freeform 1258"/>
          <p:cNvSpPr>
            <a:spLocks/>
          </p:cNvSpPr>
          <p:nvPr/>
        </p:nvSpPr>
        <p:spPr bwMode="auto">
          <a:xfrm>
            <a:off x="722313" y="550863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3" name="Freeform 1266"/>
          <p:cNvSpPr>
            <a:spLocks/>
          </p:cNvSpPr>
          <p:nvPr/>
        </p:nvSpPr>
        <p:spPr bwMode="auto">
          <a:xfrm>
            <a:off x="728663" y="534988"/>
            <a:ext cx="1587" cy="15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>
                <a:moveTo>
                  <a:pt x="0" y="0"/>
                </a:move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4" name="Freeform 1269"/>
          <p:cNvSpPr>
            <a:spLocks/>
          </p:cNvSpPr>
          <p:nvPr/>
        </p:nvSpPr>
        <p:spPr bwMode="auto">
          <a:xfrm>
            <a:off x="728663" y="530225"/>
            <a:ext cx="3175" cy="4763"/>
          </a:xfrm>
          <a:custGeom>
            <a:avLst/>
            <a:gdLst/>
            <a:ahLst/>
            <a:cxnLst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3"/>
              </a:cxn>
              <a:cxn ang="0">
                <a:pos x="0" y="3"/>
              </a:cxn>
            </a:cxnLst>
            <a:rect l="0" t="0" r="r" b="b"/>
            <a:pathLst>
              <a:path w="2" h="3">
                <a:moveTo>
                  <a:pt x="0" y="3"/>
                </a:move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3"/>
                </a:lnTo>
                <a:lnTo>
                  <a:pt x="0" y="3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5" name="Line 1270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6" name="Line 1271"/>
          <p:cNvSpPr>
            <a:spLocks noChangeShapeType="1"/>
          </p:cNvSpPr>
          <p:nvPr/>
        </p:nvSpPr>
        <p:spPr bwMode="auto">
          <a:xfrm>
            <a:off x="728663" y="530225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7" name="Rectangle 1272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8" name="Rectangle 1273"/>
          <p:cNvSpPr>
            <a:spLocks noChangeArrowheads="1"/>
          </p:cNvSpPr>
          <p:nvPr/>
        </p:nvSpPr>
        <p:spPr bwMode="auto">
          <a:xfrm>
            <a:off x="728663" y="530225"/>
            <a:ext cx="1587" cy="15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9" name="Line 1274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0" name="Line 1275"/>
          <p:cNvSpPr>
            <a:spLocks noChangeShapeType="1"/>
          </p:cNvSpPr>
          <p:nvPr/>
        </p:nvSpPr>
        <p:spPr bwMode="auto">
          <a:xfrm>
            <a:off x="728663" y="527050"/>
            <a:ext cx="1587" cy="1588"/>
          </a:xfrm>
          <a:prstGeom prst="line">
            <a:avLst/>
          </a:pr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1" name="Freeform 1277"/>
          <p:cNvSpPr>
            <a:spLocks/>
          </p:cNvSpPr>
          <p:nvPr/>
        </p:nvSpPr>
        <p:spPr bwMode="auto">
          <a:xfrm>
            <a:off x="728663" y="523875"/>
            <a:ext cx="1587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h="2">
                <a:moveTo>
                  <a:pt x="0" y="2"/>
                </a:moveTo>
                <a:lnTo>
                  <a:pt x="0" y="2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2" name="Freeform 1287"/>
          <p:cNvSpPr>
            <a:spLocks/>
          </p:cNvSpPr>
          <p:nvPr/>
        </p:nvSpPr>
        <p:spPr bwMode="auto">
          <a:xfrm>
            <a:off x="719138" y="514350"/>
            <a:ext cx="3175" cy="3175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</a:cxnLst>
            <a:rect l="0" t="0" r="r" b="b"/>
            <a:pathLst>
              <a:path w="2" h="2">
                <a:moveTo>
                  <a:pt x="0" y="0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3" name="Freeform 1290"/>
          <p:cNvSpPr>
            <a:spLocks/>
          </p:cNvSpPr>
          <p:nvPr/>
        </p:nvSpPr>
        <p:spPr bwMode="auto">
          <a:xfrm>
            <a:off x="719138" y="517525"/>
            <a:ext cx="3175" cy="3175"/>
          </a:xfrm>
          <a:custGeom>
            <a:avLst/>
            <a:gdLst/>
            <a:ahLst/>
            <a:cxnLst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2" y="2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2" y="2"/>
              </a:cxn>
              <a:cxn ang="0">
                <a:pos x="2" y="0"/>
              </a:cxn>
              <a:cxn ang="0">
                <a:pos x="2" y="0"/>
              </a:cxn>
              <a:cxn ang="0">
                <a:pos x="0" y="0"/>
              </a:cxn>
              <a:cxn ang="0">
                <a:pos x="0" y="0"/>
              </a:cxn>
              <a:cxn ang="0">
                <a:pos x="0" y="2"/>
              </a:cxn>
              <a:cxn ang="0">
                <a:pos x="0" y="2"/>
              </a:cxn>
              <a:cxn ang="0">
                <a:pos x="2" y="2"/>
              </a:cxn>
              <a:cxn ang="0">
                <a:pos x="2" y="2"/>
              </a:cxn>
              <a:cxn ang="0">
                <a:pos x="0" y="2"/>
              </a:cxn>
              <a:cxn ang="0">
                <a:pos x="0" y="2"/>
              </a:cxn>
              <a:cxn ang="0">
                <a:pos x="0" y="2"/>
              </a:cxn>
            </a:cxnLst>
            <a:rect l="0" t="0" r="r" b="b"/>
            <a:pathLst>
              <a:path w="2" h="2">
                <a:moveTo>
                  <a:pt x="0" y="2"/>
                </a:move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2" y="2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2" y="2"/>
                </a:lnTo>
                <a:lnTo>
                  <a:pt x="2" y="0"/>
                </a:lnTo>
                <a:lnTo>
                  <a:pt x="2" y="0"/>
                </a:lnTo>
                <a:lnTo>
                  <a:pt x="0" y="0"/>
                </a:lnTo>
                <a:lnTo>
                  <a:pt x="0" y="0"/>
                </a:lnTo>
                <a:lnTo>
                  <a:pt x="0" y="2"/>
                </a:lnTo>
                <a:lnTo>
                  <a:pt x="0" y="2"/>
                </a:lnTo>
                <a:lnTo>
                  <a:pt x="2" y="2"/>
                </a:lnTo>
                <a:lnTo>
                  <a:pt x="2" y="2"/>
                </a:lnTo>
                <a:lnTo>
                  <a:pt x="0" y="2"/>
                </a:lnTo>
                <a:lnTo>
                  <a:pt x="0" y="2"/>
                </a:lnTo>
                <a:lnTo>
                  <a:pt x="0" y="2"/>
                </a:lnTo>
              </a:path>
            </a:pathLst>
          </a:custGeom>
          <a:noFill/>
          <a:ln w="9525">
            <a:noFill/>
            <a:round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4" name="Rectangle 1335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5" name="Rectangle 1336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6" name="Rectangle 1337"/>
          <p:cNvSpPr>
            <a:spLocks noChangeArrowheads="1"/>
          </p:cNvSpPr>
          <p:nvPr/>
        </p:nvSpPr>
        <p:spPr bwMode="auto">
          <a:xfrm>
            <a:off x="474663" y="4953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7" name="Rectangle 1340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8" name="Rectangle 1341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19" name="Rectangle 1342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20" name="Rectangle 1343"/>
          <p:cNvSpPr>
            <a:spLocks noChangeArrowheads="1"/>
          </p:cNvSpPr>
          <p:nvPr/>
        </p:nvSpPr>
        <p:spPr bwMode="auto">
          <a:xfrm>
            <a:off x="468313" y="508000"/>
            <a:ext cx="1587" cy="1588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21" name="Rectangle 1344"/>
          <p:cNvSpPr>
            <a:spLocks noChangeArrowheads="1"/>
          </p:cNvSpPr>
          <p:nvPr/>
        </p:nvSpPr>
        <p:spPr bwMode="auto">
          <a:xfrm>
            <a:off x="465138" y="485775"/>
            <a:ext cx="1587" cy="317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ctr">
              <a:spcBef>
                <a:spcPct val="0"/>
              </a:spcBef>
              <a:buFontTx/>
              <a:buNone/>
              <a:defRPr/>
            </a:pPr>
            <a:endParaRPr lang="en-US" sz="1300" b="1" dirty="0">
              <a:solidFill>
                <a:srgbClr val="000000"/>
              </a:solidFill>
            </a:endParaRPr>
          </a:p>
        </p:txBody>
      </p:sp>
      <p:sp>
        <p:nvSpPr>
          <p:cNvPr id="3075" name="Rectangle 1027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322" name="Rectangle 1028"/>
          <p:cNvSpPr>
            <a:spLocks noGrp="1" noChangeArrowheads="1"/>
          </p:cNvSpPr>
          <p:nvPr>
            <p:ph type="dt" sz="half" idx="10"/>
          </p:nvPr>
        </p:nvSpPr>
        <p:spPr>
          <a:xfrm>
            <a:off x="685800" y="6248400"/>
            <a:ext cx="1905000" cy="457200"/>
          </a:xfrm>
        </p:spPr>
        <p:txBody>
          <a:bodyPr/>
          <a:lstStyle>
            <a:lvl1pPr algn="l">
              <a:defRPr/>
            </a:lvl1pPr>
          </a:lstStyle>
          <a:p>
            <a:pPr>
              <a:defRPr/>
            </a:pPr>
            <a:fld id="{DBE15751-4D7F-4CA5-A532-73E507E8CC87}" type="datetime1">
              <a:rPr lang="en-US" smtClean="0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23" name="Rectangle 1029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8" descr="IFC_PPT Cover"/>
          <p:cNvPicPr>
            <a:picLocks noChangeAspect="1" noChangeArrowheads="1"/>
          </p:cNvPicPr>
          <p:nvPr userDrawn="1"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4763" y="-9525"/>
            <a:ext cx="9153526" cy="6877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4953000" y="4648200"/>
            <a:ext cx="4191000" cy="381000"/>
          </a:xfrm>
        </p:spPr>
        <p:txBody>
          <a:bodyPr/>
          <a:lstStyle>
            <a:lvl1pPr algn="l">
              <a:defRPr sz="900">
                <a:solidFill>
                  <a:srgbClr val="215477"/>
                </a:solidFill>
              </a:defRPr>
            </a:lvl1pPr>
          </a:lstStyle>
          <a:p>
            <a:r>
              <a:rPr lang="en-US"/>
              <a:t>IFC’s Equity Proposal for XYZ Bank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953000" y="4953000"/>
            <a:ext cx="4191000" cy="228600"/>
          </a:xfrm>
        </p:spPr>
        <p:txBody>
          <a:bodyPr/>
          <a:lstStyle>
            <a:lvl1pPr marL="0" indent="0">
              <a:buFontTx/>
              <a:buNone/>
              <a:defRPr sz="600">
                <a:solidFill>
                  <a:srgbClr val="215477"/>
                </a:solidFill>
              </a:defRPr>
            </a:lvl1pPr>
          </a:lstStyle>
          <a:p>
            <a:r>
              <a:rPr lang="en-US"/>
              <a:t>Potential strategic partnership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48E3E7DD-731D-4F34-A630-81B1305396FF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248400"/>
            <a:ext cx="1905000" cy="457200"/>
          </a:xfrm>
        </p:spPr>
        <p:txBody>
          <a:bodyPr/>
          <a:lstStyle>
            <a:lvl1pPr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8118C650-6C17-4113-9645-78F9B85A763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F47DFDA-2813-4DAB-A6BE-D04E3703C363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F9F6A-ACC6-4CAC-93D4-52288EBFD0BE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7194D7-693A-4957-B58A-3C4B3AD3F290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8041578-94D5-469C-9419-D4500CFC77B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9BCBAC4-7AF9-49A7-9BAC-21946AC6C8C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FF5347-18FB-4688-B85C-E2CE3AE1A3AC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182E4EB-E0EF-49FA-A14A-89606ECCD62D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3003B98-8E86-46DC-8ED5-62296D04D8BD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41506BC-F244-4F34-8D7F-FB37307088E6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EBF625-77C3-4385-BE05-C995C49EAE41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E1C796-ABDC-46D4-819A-799E64F95658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2EA328-F729-46ED-B67B-160D9FA76F6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8B29B9-B4AB-4244-AFDE-5FEC3712E394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4E62BA9-A9AF-4032-80A6-FF435B3358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91882EC-1CAC-4A0F-8880-D4B3EC299E44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3FBA22-A067-49E8-8345-37ACC95A76D4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44BF635-7342-4B94-81A2-21608B20C35F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88E3E2F-7E93-42A8-B979-B82EAEE21293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5B57522-4133-4E19-ACE2-DB989A9C2B32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9CC48B-D110-4EAA-AFC8-D32C600B27B6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15100" y="889000"/>
            <a:ext cx="1943100" cy="52070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85800" y="889000"/>
            <a:ext cx="5676900" cy="52070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6B95F6B-B43E-4894-A6EC-009BEC12094E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F12F2C-47C3-454B-AF02-2FC3E7633DE7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889000"/>
            <a:ext cx="7772400" cy="563563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4648200" y="19812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4648200" y="4114800"/>
            <a:ext cx="3810000" cy="1981200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EFB838-EECD-4C29-84E6-FA40FECD4C93}" type="datetime1">
              <a:rPr lang="en-US">
                <a:solidFill>
                  <a:srgbClr val="000000"/>
                </a:solidFill>
              </a:rPr>
              <a:pPr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296F279-A7E2-4626-B547-8F2174F4F919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06EB0B5-0C75-4CD5-931A-FA83C23EC49D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AB156C6-641E-4A39-8EF4-52A280D2D42E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" y="76200"/>
            <a:ext cx="8915400" cy="990600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8229600" cy="2185988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3938588"/>
            <a:ext cx="8229600" cy="2187575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0"/>
          </p:nvPr>
        </p:nvSpPr>
        <p:spPr>
          <a:xfrm>
            <a:off x="0" y="6553200"/>
            <a:ext cx="457200" cy="3048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C9A6066-A620-42D9-9E0A-12F9EFB0C218}" type="slidenum">
              <a:rPr lang="en-US">
                <a:solidFill>
                  <a:srgbClr val="000000"/>
                </a:solidFill>
              </a:rPr>
              <a:pPr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6770D5-7262-4306-B9D8-169477840AA4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2A5C0AF-13AA-4A06-8D59-F32C695EADA3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800975B-B19B-4589-8AE8-2F33631967E8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DBBB48-D3BE-4F48-8073-213C48A6C5D5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3A3BBD4-5FBE-423F-B8C9-776FA8BA2352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4EB1DA-FFB7-4C0C-B4FC-F3280261992A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C2BC29D-92F9-40CE-A88F-3C5EB1B7D324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7DE60C-47B8-436F-87F3-EC32F154C1D0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57A8DBD-45F2-46EC-9195-07DCFF562174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B930D0D-F69B-4924-87FE-C3E11B26E4C2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emf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22.xml"/><Relationship Id="rId13" Type="http://schemas.openxmlformats.org/officeDocument/2006/relationships/slideLayout" Target="../slideLayouts/slideLayout27.xml"/><Relationship Id="rId3" Type="http://schemas.openxmlformats.org/officeDocument/2006/relationships/slideLayout" Target="../slideLayouts/slideLayout17.xml"/><Relationship Id="rId7" Type="http://schemas.openxmlformats.org/officeDocument/2006/relationships/slideLayout" Target="../slideLayouts/slideLayout21.xml"/><Relationship Id="rId12" Type="http://schemas.openxmlformats.org/officeDocument/2006/relationships/slideLayout" Target="../slideLayouts/slideLayout26.xml"/><Relationship Id="rId2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5.xml"/><Relationship Id="rId6" Type="http://schemas.openxmlformats.org/officeDocument/2006/relationships/slideLayout" Target="../slideLayouts/slideLayout20.xml"/><Relationship Id="rId11" Type="http://schemas.openxmlformats.org/officeDocument/2006/relationships/slideLayout" Target="../slideLayouts/slideLayout25.xml"/><Relationship Id="rId5" Type="http://schemas.openxmlformats.org/officeDocument/2006/relationships/slideLayout" Target="../slideLayouts/slideLayout19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24.xml"/><Relationship Id="rId4" Type="http://schemas.openxmlformats.org/officeDocument/2006/relationships/slideLayout" Target="../slideLayouts/slideLayout18.xml"/><Relationship Id="rId9" Type="http://schemas.openxmlformats.org/officeDocument/2006/relationships/slideLayout" Target="../slideLayouts/slideLayout23.xml"/><Relationship Id="rId14" Type="http://schemas.openxmlformats.org/officeDocument/2006/relationships/theme" Target="../theme/theme2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5.xml"/><Relationship Id="rId13" Type="http://schemas.openxmlformats.org/officeDocument/2006/relationships/slideLayout" Target="../slideLayouts/slideLayout40.xml"/><Relationship Id="rId3" Type="http://schemas.openxmlformats.org/officeDocument/2006/relationships/slideLayout" Target="../slideLayouts/slideLayout30.xml"/><Relationship Id="rId7" Type="http://schemas.openxmlformats.org/officeDocument/2006/relationships/slideLayout" Target="../slideLayouts/slideLayout34.xml"/><Relationship Id="rId12" Type="http://schemas.openxmlformats.org/officeDocument/2006/relationships/slideLayout" Target="../slideLayouts/slideLayout39.xml"/><Relationship Id="rId2" Type="http://schemas.openxmlformats.org/officeDocument/2006/relationships/slideLayout" Target="../slideLayouts/slideLayout29.xml"/><Relationship Id="rId1" Type="http://schemas.openxmlformats.org/officeDocument/2006/relationships/slideLayout" Target="../slideLayouts/slideLayout28.xml"/><Relationship Id="rId6" Type="http://schemas.openxmlformats.org/officeDocument/2006/relationships/slideLayout" Target="../slideLayouts/slideLayout33.xml"/><Relationship Id="rId11" Type="http://schemas.openxmlformats.org/officeDocument/2006/relationships/slideLayout" Target="../slideLayouts/slideLayout38.xml"/><Relationship Id="rId5" Type="http://schemas.openxmlformats.org/officeDocument/2006/relationships/slideLayout" Target="../slideLayouts/slideLayout32.xml"/><Relationship Id="rId15" Type="http://schemas.openxmlformats.org/officeDocument/2006/relationships/image" Target="../media/image2.emf"/><Relationship Id="rId10" Type="http://schemas.openxmlformats.org/officeDocument/2006/relationships/slideLayout" Target="../slideLayouts/slideLayout37.xml"/><Relationship Id="rId4" Type="http://schemas.openxmlformats.org/officeDocument/2006/relationships/slideLayout" Target="../slideLayouts/slideLayout31.xml"/><Relationship Id="rId9" Type="http://schemas.openxmlformats.org/officeDocument/2006/relationships/slideLayout" Target="../slideLayouts/slideLayout36.xml"/><Relationship Id="rId14" Type="http://schemas.openxmlformats.org/officeDocument/2006/relationships/theme" Target="../theme/theme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4" name="Rectangle 80"/>
          <p:cNvSpPr>
            <a:spLocks noChangeArrowheads="1"/>
          </p:cNvSpPr>
          <p:nvPr/>
        </p:nvSpPr>
        <p:spPr bwMode="auto">
          <a:xfrm>
            <a:off x="0" y="6145213"/>
            <a:ext cx="9144000" cy="712787"/>
          </a:xfrm>
          <a:prstGeom prst="rect">
            <a:avLst/>
          </a:prstGeom>
          <a:solidFill>
            <a:srgbClr val="014C6D"/>
          </a:solidFill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 dirty="0"/>
          </a:p>
        </p:txBody>
      </p:sp>
      <p:sp>
        <p:nvSpPr>
          <p:cNvPr id="1105" name="Rectangle 81"/>
          <p:cNvSpPr>
            <a:spLocks noChangeArrowheads="1"/>
          </p:cNvSpPr>
          <p:nvPr/>
        </p:nvSpPr>
        <p:spPr bwMode="auto">
          <a:xfrm flipH="1">
            <a:off x="0" y="0"/>
            <a:ext cx="9144000" cy="200025"/>
          </a:xfrm>
          <a:prstGeom prst="rect">
            <a:avLst/>
          </a:prstGeom>
          <a:solidFill>
            <a:srgbClr val="00783C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 dirty="0"/>
          </a:p>
        </p:txBody>
      </p:sp>
      <p:pic>
        <p:nvPicPr>
          <p:cNvPr id="4100" name="Picture 82" descr="IFC_Wt_Logo"/>
          <p:cNvPicPr>
            <a:picLocks noChangeAspect="1" noChangeArrowheads="1"/>
          </p:cNvPicPr>
          <p:nvPr/>
        </p:nvPicPr>
        <p:blipFill>
          <a:blip r:embed="rId16" cstate="print"/>
          <a:srcRect/>
          <a:stretch>
            <a:fillRect/>
          </a:stretch>
        </p:blipFill>
        <p:spPr bwMode="auto">
          <a:xfrm>
            <a:off x="225425" y="6364288"/>
            <a:ext cx="1890713" cy="273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08" name="Freeform 84"/>
          <p:cNvSpPr>
            <a:spLocks/>
          </p:cNvSpPr>
          <p:nvPr/>
        </p:nvSpPr>
        <p:spPr bwMode="auto">
          <a:xfrm flipH="1">
            <a:off x="8189913" y="6323013"/>
            <a:ext cx="349250" cy="534987"/>
          </a:xfrm>
          <a:custGeom>
            <a:avLst/>
            <a:gdLst/>
            <a:ahLst/>
            <a:cxnLst>
              <a:cxn ang="0">
                <a:pos x="0" y="0"/>
              </a:cxn>
              <a:cxn ang="0">
                <a:pos x="38" y="110"/>
              </a:cxn>
              <a:cxn ang="0">
                <a:pos x="78" y="216"/>
              </a:cxn>
              <a:cxn ang="0">
                <a:pos x="106" y="304"/>
              </a:cxn>
              <a:cxn ang="0">
                <a:pos x="136" y="398"/>
              </a:cxn>
              <a:cxn ang="0">
                <a:pos x="164" y="506"/>
              </a:cxn>
              <a:cxn ang="0">
                <a:pos x="206" y="672"/>
              </a:cxn>
              <a:cxn ang="0">
                <a:pos x="236" y="788"/>
              </a:cxn>
              <a:cxn ang="0">
                <a:pos x="272" y="990"/>
              </a:cxn>
              <a:cxn ang="0">
                <a:pos x="286" y="1086"/>
              </a:cxn>
              <a:cxn ang="0">
                <a:pos x="302" y="1194"/>
              </a:cxn>
              <a:cxn ang="0">
                <a:pos x="638" y="1194"/>
              </a:cxn>
              <a:cxn ang="0">
                <a:pos x="624" y="1142"/>
              </a:cxn>
              <a:cxn ang="0">
                <a:pos x="598" y="1060"/>
              </a:cxn>
              <a:cxn ang="0">
                <a:pos x="572" y="980"/>
              </a:cxn>
              <a:cxn ang="0">
                <a:pos x="548" y="912"/>
              </a:cxn>
              <a:cxn ang="0">
                <a:pos x="494" y="784"/>
              </a:cxn>
              <a:cxn ang="0">
                <a:pos x="456" y="698"/>
              </a:cxn>
              <a:cxn ang="0">
                <a:pos x="424" y="626"/>
              </a:cxn>
              <a:cxn ang="0">
                <a:pos x="378" y="532"/>
              </a:cxn>
              <a:cxn ang="0">
                <a:pos x="340" y="470"/>
              </a:cxn>
              <a:cxn ang="0">
                <a:pos x="306" y="414"/>
              </a:cxn>
              <a:cxn ang="0">
                <a:pos x="268" y="342"/>
              </a:cxn>
              <a:cxn ang="0">
                <a:pos x="228" y="286"/>
              </a:cxn>
              <a:cxn ang="0">
                <a:pos x="174" y="210"/>
              </a:cxn>
              <a:cxn ang="0">
                <a:pos x="122" y="140"/>
              </a:cxn>
              <a:cxn ang="0">
                <a:pos x="58" y="52"/>
              </a:cxn>
              <a:cxn ang="0">
                <a:pos x="30" y="20"/>
              </a:cxn>
              <a:cxn ang="0">
                <a:pos x="0" y="0"/>
              </a:cxn>
            </a:cxnLst>
            <a:rect l="0" t="0" r="r" b="b"/>
            <a:pathLst>
              <a:path w="638" h="1194">
                <a:moveTo>
                  <a:pt x="0" y="0"/>
                </a:moveTo>
                <a:lnTo>
                  <a:pt x="38" y="110"/>
                </a:lnTo>
                <a:lnTo>
                  <a:pt x="78" y="216"/>
                </a:lnTo>
                <a:lnTo>
                  <a:pt x="106" y="304"/>
                </a:lnTo>
                <a:lnTo>
                  <a:pt x="136" y="398"/>
                </a:lnTo>
                <a:lnTo>
                  <a:pt x="164" y="506"/>
                </a:lnTo>
                <a:lnTo>
                  <a:pt x="206" y="672"/>
                </a:lnTo>
                <a:lnTo>
                  <a:pt x="236" y="788"/>
                </a:lnTo>
                <a:lnTo>
                  <a:pt x="272" y="990"/>
                </a:lnTo>
                <a:lnTo>
                  <a:pt x="286" y="1086"/>
                </a:lnTo>
                <a:lnTo>
                  <a:pt x="302" y="1194"/>
                </a:lnTo>
                <a:lnTo>
                  <a:pt x="638" y="1194"/>
                </a:lnTo>
                <a:lnTo>
                  <a:pt x="624" y="1142"/>
                </a:lnTo>
                <a:lnTo>
                  <a:pt x="598" y="1060"/>
                </a:lnTo>
                <a:lnTo>
                  <a:pt x="572" y="980"/>
                </a:lnTo>
                <a:lnTo>
                  <a:pt x="548" y="912"/>
                </a:lnTo>
                <a:lnTo>
                  <a:pt x="494" y="784"/>
                </a:lnTo>
                <a:lnTo>
                  <a:pt x="456" y="698"/>
                </a:lnTo>
                <a:lnTo>
                  <a:pt x="424" y="626"/>
                </a:lnTo>
                <a:lnTo>
                  <a:pt x="378" y="532"/>
                </a:lnTo>
                <a:lnTo>
                  <a:pt x="340" y="470"/>
                </a:lnTo>
                <a:lnTo>
                  <a:pt x="306" y="414"/>
                </a:lnTo>
                <a:lnTo>
                  <a:pt x="268" y="342"/>
                </a:lnTo>
                <a:lnTo>
                  <a:pt x="228" y="286"/>
                </a:lnTo>
                <a:lnTo>
                  <a:pt x="174" y="210"/>
                </a:lnTo>
                <a:lnTo>
                  <a:pt x="122" y="140"/>
                </a:lnTo>
                <a:lnTo>
                  <a:pt x="58" y="52"/>
                </a:lnTo>
                <a:lnTo>
                  <a:pt x="30" y="20"/>
                </a:lnTo>
                <a:lnTo>
                  <a:pt x="0" y="0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 dirty="0"/>
          </a:p>
        </p:txBody>
      </p:sp>
      <p:sp>
        <p:nvSpPr>
          <p:cNvPr id="1109" name="Freeform 85"/>
          <p:cNvSpPr>
            <a:spLocks/>
          </p:cNvSpPr>
          <p:nvPr/>
        </p:nvSpPr>
        <p:spPr bwMode="auto">
          <a:xfrm flipH="1">
            <a:off x="8545513" y="6146800"/>
            <a:ext cx="246062" cy="165100"/>
          </a:xfrm>
          <a:custGeom>
            <a:avLst/>
            <a:gdLst/>
            <a:ahLst/>
            <a:cxnLst>
              <a:cxn ang="0">
                <a:pos x="448" y="372"/>
              </a:cxn>
              <a:cxn ang="0">
                <a:pos x="388" y="302"/>
              </a:cxn>
              <a:cxn ang="0">
                <a:pos x="280" y="208"/>
              </a:cxn>
              <a:cxn ang="0">
                <a:pos x="210" y="142"/>
              </a:cxn>
              <a:cxn ang="0">
                <a:pos x="140" y="94"/>
              </a:cxn>
              <a:cxn ang="0">
                <a:pos x="64" y="44"/>
              </a:cxn>
              <a:cxn ang="0">
                <a:pos x="0" y="0"/>
              </a:cxn>
              <a:cxn ang="0">
                <a:pos x="280" y="0"/>
              </a:cxn>
              <a:cxn ang="0">
                <a:pos x="300" y="36"/>
              </a:cxn>
              <a:cxn ang="0">
                <a:pos x="324" y="82"/>
              </a:cxn>
              <a:cxn ang="0">
                <a:pos x="346" y="134"/>
              </a:cxn>
              <a:cxn ang="0">
                <a:pos x="378" y="206"/>
              </a:cxn>
              <a:cxn ang="0">
                <a:pos x="408" y="264"/>
              </a:cxn>
              <a:cxn ang="0">
                <a:pos x="434" y="334"/>
              </a:cxn>
              <a:cxn ang="0">
                <a:pos x="448" y="372"/>
              </a:cxn>
            </a:cxnLst>
            <a:rect l="0" t="0" r="r" b="b"/>
            <a:pathLst>
              <a:path w="448" h="372">
                <a:moveTo>
                  <a:pt x="448" y="372"/>
                </a:moveTo>
                <a:lnTo>
                  <a:pt x="388" y="302"/>
                </a:lnTo>
                <a:lnTo>
                  <a:pt x="280" y="208"/>
                </a:lnTo>
                <a:lnTo>
                  <a:pt x="210" y="142"/>
                </a:lnTo>
                <a:lnTo>
                  <a:pt x="140" y="94"/>
                </a:lnTo>
                <a:lnTo>
                  <a:pt x="64" y="44"/>
                </a:lnTo>
                <a:lnTo>
                  <a:pt x="0" y="0"/>
                </a:lnTo>
                <a:lnTo>
                  <a:pt x="280" y="0"/>
                </a:lnTo>
                <a:lnTo>
                  <a:pt x="300" y="36"/>
                </a:lnTo>
                <a:lnTo>
                  <a:pt x="324" y="82"/>
                </a:lnTo>
                <a:lnTo>
                  <a:pt x="346" y="134"/>
                </a:lnTo>
                <a:lnTo>
                  <a:pt x="378" y="206"/>
                </a:lnTo>
                <a:lnTo>
                  <a:pt x="408" y="264"/>
                </a:lnTo>
                <a:lnTo>
                  <a:pt x="434" y="334"/>
                </a:lnTo>
                <a:lnTo>
                  <a:pt x="448" y="372"/>
                </a:lnTo>
                <a:close/>
              </a:path>
            </a:pathLst>
          </a:custGeom>
          <a:noFill/>
          <a:ln w="9525" cap="flat" cmpd="sng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wrap="none" anchor="ctr"/>
          <a:lstStyle/>
          <a:p>
            <a:pPr>
              <a:defRPr/>
            </a:pPr>
            <a:endParaRPr lang="en-US" sz="1300" dirty="0"/>
          </a:p>
        </p:txBody>
      </p:sp>
      <p:grpSp>
        <p:nvGrpSpPr>
          <p:cNvPr id="4103" name="Group 86"/>
          <p:cNvGrpSpPr>
            <a:grpSpLocks/>
          </p:cNvGrpSpPr>
          <p:nvPr/>
        </p:nvGrpSpPr>
        <p:grpSpPr bwMode="auto">
          <a:xfrm flipH="1">
            <a:off x="8159750" y="6132513"/>
            <a:ext cx="990600" cy="730250"/>
            <a:chOff x="0" y="2744"/>
            <a:chExt cx="1740" cy="1576"/>
          </a:xfrm>
        </p:grpSpPr>
        <p:sp>
          <p:nvSpPr>
            <p:cNvPr id="1111" name="Freeform 87"/>
            <p:cNvSpPr>
              <a:spLocks/>
            </p:cNvSpPr>
            <p:nvPr userDrawn="1"/>
          </p:nvSpPr>
          <p:spPr bwMode="auto">
            <a:xfrm>
              <a:off x="647" y="2744"/>
              <a:ext cx="1093" cy="1576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181" y="176"/>
                </a:cxn>
              </a:cxnLst>
              <a:rect l="0" t="0" r="r" b="b"/>
              <a:pathLst>
                <a:path w="181" h="176">
                  <a:moveTo>
                    <a:pt x="0" y="0"/>
                  </a:moveTo>
                  <a:cubicBezTo>
                    <a:pt x="81" y="32"/>
                    <a:pt x="147" y="96"/>
                    <a:pt x="181" y="176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  <p:sp>
          <p:nvSpPr>
            <p:cNvPr id="1112" name="Freeform 88"/>
            <p:cNvSpPr>
              <a:spLocks noEditPoints="1"/>
            </p:cNvSpPr>
            <p:nvPr userDrawn="1"/>
          </p:nvSpPr>
          <p:spPr bwMode="auto">
            <a:xfrm>
              <a:off x="0" y="2744"/>
              <a:ext cx="1400" cy="1576"/>
            </a:xfrm>
            <a:custGeom>
              <a:avLst/>
              <a:gdLst/>
              <a:ahLst/>
              <a:cxnLst>
                <a:cxn ang="0">
                  <a:pos x="0" y="12"/>
                </a:cxn>
                <a:cxn ang="0">
                  <a:pos x="213" y="176"/>
                </a:cxn>
                <a:cxn ang="0">
                  <a:pos x="168" y="0"/>
                </a:cxn>
                <a:cxn ang="0">
                  <a:pos x="254" y="175"/>
                </a:cxn>
              </a:cxnLst>
              <a:rect l="0" t="0" r="r" b="b"/>
              <a:pathLst>
                <a:path w="254" h="176">
                  <a:moveTo>
                    <a:pt x="0" y="12"/>
                  </a:moveTo>
                  <a:cubicBezTo>
                    <a:pt x="94" y="31"/>
                    <a:pt x="172" y="93"/>
                    <a:pt x="213" y="176"/>
                  </a:cubicBezTo>
                  <a:moveTo>
                    <a:pt x="168" y="0"/>
                  </a:moveTo>
                  <a:cubicBezTo>
                    <a:pt x="210" y="50"/>
                    <a:pt x="240" y="110"/>
                    <a:pt x="254" y="175"/>
                  </a:cubicBezTo>
                </a:path>
              </a:pathLst>
            </a:custGeom>
            <a:noFill/>
            <a:ln w="19050" cap="flat" cmpd="sng">
              <a:solidFill>
                <a:schemeClr val="bg1"/>
              </a:solidFill>
              <a:prstDash val="solid"/>
              <a:miter lim="800000"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en-US" sz="1300" dirty="0"/>
            </a:p>
          </p:txBody>
        </p:sp>
      </p:grpSp>
      <p:sp>
        <p:nvSpPr>
          <p:cNvPr id="410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71538"/>
            <a:ext cx="7772400" cy="5635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410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2573338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fld id="{00617ABA-7DF3-4891-9A0D-3E7287AA28DC}" type="datetime1">
              <a:rPr lang="en-US"/>
              <a:pPr>
                <a:defRPr/>
              </a:pPr>
              <a:t>12/12/2012</a:t>
            </a:fld>
            <a:endParaRPr lang="en-US" dirty="0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4875213" y="6248400"/>
            <a:ext cx="1566862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400">
                <a:latin typeface="Times New Roman" pitchFamily="18" charset="0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3632200" y="6435725"/>
            <a:ext cx="1884363" cy="27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spcBef>
                <a:spcPct val="0"/>
              </a:spcBef>
              <a:buFontTx/>
              <a:buNone/>
              <a:defRPr sz="1100">
                <a:solidFill>
                  <a:schemeClr val="bg1"/>
                </a:solidFill>
              </a:defRPr>
            </a:lvl1pPr>
          </a:lstStyle>
          <a:p>
            <a:pPr>
              <a:defRPr/>
            </a:pPr>
            <a:fld id="{392EF3E2-86F3-418D-A204-610CF9E23967}" type="slidenum">
              <a:rPr lang="en-US"/>
              <a:pPr>
                <a:defRPr/>
              </a:pPr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85" r:id="rId1"/>
    <p:sldLayoutId id="2147483773" r:id="rId2"/>
    <p:sldLayoutId id="2147483774" r:id="rId3"/>
    <p:sldLayoutId id="2147483775" r:id="rId4"/>
    <p:sldLayoutId id="2147483776" r:id="rId5"/>
    <p:sldLayoutId id="2147483777" r:id="rId6"/>
    <p:sldLayoutId id="2147483778" r:id="rId7"/>
    <p:sldLayoutId id="2147483779" r:id="rId8"/>
    <p:sldLayoutId id="2147483780" r:id="rId9"/>
    <p:sldLayoutId id="2147483781" r:id="rId10"/>
    <p:sldLayoutId id="2147483782" r:id="rId11"/>
    <p:sldLayoutId id="2147483783" r:id="rId12"/>
    <p:sldLayoutId id="2147483784" r:id="rId13"/>
    <p:sldLayoutId id="2147483856" r:id="rId14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600" b="1">
          <a:solidFill>
            <a:srgbClr val="014C6D"/>
          </a:solidFill>
          <a:latin typeface="Trebuchet MS" pitchFamily="34" charset="0"/>
        </a:defRPr>
      </a:lvl9pPr>
    </p:titleStyle>
    <p:bodyStyle>
      <a:lvl1pPr marL="227013" indent="-227013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lr>
          <a:srgbClr val="00783C"/>
        </a:buClr>
        <a:buChar char="•"/>
        <a:defRPr sz="20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Font typeface="Wingdings" pitchFamily="2" charset="2"/>
        <a:buChar char="§"/>
        <a:defRPr sz="1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•"/>
        <a:defRPr sz="16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–"/>
        <a:defRPr sz="16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00783C"/>
        </a:buClr>
        <a:buChar char="»"/>
        <a:defRPr sz="16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 14"/>
          <p:cNvSpPr>
            <a:spLocks/>
          </p:cNvSpPr>
          <p:nvPr/>
        </p:nvSpPr>
        <p:spPr bwMode="auto">
          <a:xfrm>
            <a:off x="0" y="73025"/>
            <a:ext cx="9153525" cy="695325"/>
          </a:xfrm>
          <a:custGeom>
            <a:avLst/>
            <a:gdLst/>
            <a:ahLst/>
            <a:cxnLst>
              <a:cxn ang="0">
                <a:pos x="0" y="187"/>
              </a:cxn>
              <a:cxn ang="0">
                <a:pos x="5766" y="187"/>
              </a:cxn>
              <a:cxn ang="0">
                <a:pos x="5766" y="0"/>
              </a:cxn>
              <a:cxn ang="0">
                <a:pos x="0" y="0"/>
              </a:cxn>
              <a:cxn ang="0">
                <a:pos x="0" y="187"/>
              </a:cxn>
              <a:cxn ang="0">
                <a:pos x="0" y="187"/>
              </a:cxn>
            </a:cxnLst>
            <a:rect l="0" t="0" r="r" b="b"/>
            <a:pathLst>
              <a:path w="5766" h="187">
                <a:moveTo>
                  <a:pt x="0" y="187"/>
                </a:moveTo>
                <a:lnTo>
                  <a:pt x="5766" y="187"/>
                </a:lnTo>
                <a:lnTo>
                  <a:pt x="5766" y="0"/>
                </a:lnTo>
                <a:lnTo>
                  <a:pt x="0" y="0"/>
                </a:lnTo>
                <a:lnTo>
                  <a:pt x="0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024D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6318250" y="80963"/>
            <a:ext cx="2438400" cy="687387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127" y="34"/>
              </a:cxn>
              <a:cxn ang="0">
                <a:pos x="255" y="0"/>
              </a:cxn>
              <a:cxn ang="0">
                <a:pos x="767" y="1"/>
              </a:cxn>
              <a:cxn ang="0">
                <a:pos x="629" y="25"/>
              </a:cxn>
              <a:cxn ang="0">
                <a:pos x="474" y="88"/>
              </a:cxn>
              <a:cxn ang="0">
                <a:pos x="0" y="86"/>
              </a:cxn>
            </a:cxnLst>
            <a:rect l="0" t="0" r="r" b="b"/>
            <a:pathLst>
              <a:path w="767" h="88">
                <a:moveTo>
                  <a:pt x="0" y="86"/>
                </a:moveTo>
                <a:cubicBezTo>
                  <a:pt x="0" y="86"/>
                  <a:pt x="84" y="48"/>
                  <a:pt x="127" y="34"/>
                </a:cubicBezTo>
                <a:cubicBezTo>
                  <a:pt x="169" y="19"/>
                  <a:pt x="255" y="0"/>
                  <a:pt x="255" y="0"/>
                </a:cubicBezTo>
                <a:cubicBezTo>
                  <a:pt x="767" y="1"/>
                  <a:pt x="767" y="1"/>
                  <a:pt x="767" y="1"/>
                </a:cubicBezTo>
                <a:cubicBezTo>
                  <a:pt x="767" y="1"/>
                  <a:pt x="704" y="6"/>
                  <a:pt x="629" y="25"/>
                </a:cubicBezTo>
                <a:cubicBezTo>
                  <a:pt x="554" y="45"/>
                  <a:pt x="474" y="88"/>
                  <a:pt x="474" y="88"/>
                </a:cubicBezTo>
                <a:lnTo>
                  <a:pt x="0" y="86"/>
                </a:lnTo>
                <a:close/>
              </a:path>
            </a:pathLst>
          </a:custGeom>
          <a:solidFill>
            <a:srgbClr val="99B1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6308725" y="66675"/>
            <a:ext cx="862013" cy="69532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15" y="41"/>
              </a:cxn>
              <a:cxn ang="0">
                <a:pos x="271" y="0"/>
              </a:cxn>
            </a:cxnLst>
            <a:rect l="0" t="0" r="r" b="b"/>
            <a:pathLst>
              <a:path w="271" h="89">
                <a:moveTo>
                  <a:pt x="0" y="89"/>
                </a:moveTo>
                <a:cubicBezTo>
                  <a:pt x="0" y="89"/>
                  <a:pt x="55" y="62"/>
                  <a:pt x="115" y="41"/>
                </a:cubicBezTo>
                <a:cubicBezTo>
                  <a:pt x="190" y="15"/>
                  <a:pt x="271" y="0"/>
                  <a:pt x="271" y="0"/>
                </a:cubicBezTo>
              </a:path>
            </a:pathLst>
          </a:custGeom>
          <a:noFill/>
          <a:ln w="9525" cap="flat">
            <a:solidFill>
              <a:srgbClr val="ECF1F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7081838" y="66675"/>
            <a:ext cx="822325" cy="7175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25" y="39"/>
              </a:cxn>
              <a:cxn ang="0">
                <a:pos x="259" y="0"/>
              </a:cxn>
            </a:cxnLst>
            <a:rect l="0" t="0" r="r" b="b"/>
            <a:pathLst>
              <a:path w="259" h="92">
                <a:moveTo>
                  <a:pt x="0" y="92"/>
                </a:moveTo>
                <a:cubicBezTo>
                  <a:pt x="0" y="92"/>
                  <a:pt x="83" y="54"/>
                  <a:pt x="125" y="39"/>
                </a:cubicBezTo>
                <a:cubicBezTo>
                  <a:pt x="187" y="16"/>
                  <a:pt x="259" y="0"/>
                  <a:pt x="259" y="0"/>
                </a:cubicBezTo>
              </a:path>
            </a:pathLst>
          </a:custGeom>
          <a:noFill/>
          <a:ln w="9525" cap="flat">
            <a:solidFill>
              <a:srgbClr val="FFE18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7415213" y="58738"/>
            <a:ext cx="438150" cy="7175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</a:cxnLst>
            <a:rect l="0" t="0" r="r" b="b"/>
            <a:pathLst>
              <a:path w="138" h="92">
                <a:moveTo>
                  <a:pt x="0" y="92"/>
                </a:moveTo>
                <a:cubicBezTo>
                  <a:pt x="24" y="69"/>
                  <a:pt x="107" y="12"/>
                  <a:pt x="138" y="0"/>
                </a:cubicBezTo>
              </a:path>
            </a:pathLst>
          </a:custGeom>
          <a:noFill/>
          <a:ln w="9525" cap="flat">
            <a:solidFill>
              <a:srgbClr val="B50C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7815263" y="58738"/>
            <a:ext cx="1046162" cy="7175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24" y="38"/>
              </a:cxn>
              <a:cxn ang="0">
                <a:pos x="329" y="0"/>
              </a:cxn>
            </a:cxnLst>
            <a:rect l="0" t="0" r="r" b="b"/>
            <a:pathLst>
              <a:path w="329" h="92">
                <a:moveTo>
                  <a:pt x="0" y="92"/>
                </a:moveTo>
                <a:cubicBezTo>
                  <a:pt x="0" y="92"/>
                  <a:pt x="63" y="57"/>
                  <a:pt x="124" y="38"/>
                </a:cubicBezTo>
                <a:cubicBezTo>
                  <a:pt x="228" y="6"/>
                  <a:pt x="329" y="0"/>
                  <a:pt x="329" y="0"/>
                </a:cubicBezTo>
              </a:path>
            </a:pathLst>
          </a:custGeom>
          <a:noFill/>
          <a:ln w="9525" cap="flat">
            <a:solidFill>
              <a:srgbClr val="ECF1F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8374063" y="130175"/>
            <a:ext cx="779462" cy="64611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125" y="33"/>
              </a:cxn>
              <a:cxn ang="0">
                <a:pos x="245" y="2"/>
              </a:cxn>
            </a:cxnLst>
            <a:rect l="0" t="0" r="r" b="b"/>
            <a:pathLst>
              <a:path w="245" h="83">
                <a:moveTo>
                  <a:pt x="0" y="83"/>
                </a:moveTo>
                <a:cubicBezTo>
                  <a:pt x="0" y="83"/>
                  <a:pt x="64" y="52"/>
                  <a:pt x="125" y="33"/>
                </a:cubicBezTo>
                <a:cubicBezTo>
                  <a:pt x="229" y="0"/>
                  <a:pt x="245" y="2"/>
                  <a:pt x="245" y="2"/>
                </a:cubicBezTo>
              </a:path>
            </a:pathLst>
          </a:custGeom>
          <a:noFill/>
          <a:ln w="9525" cap="flat">
            <a:solidFill>
              <a:srgbClr val="ECF1F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0" y="712788"/>
            <a:ext cx="9153525" cy="22701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5766" y="61"/>
              </a:cxn>
              <a:cxn ang="0">
                <a:pos x="5766" y="0"/>
              </a:cxn>
              <a:cxn ang="0">
                <a:pos x="0" y="0"/>
              </a:cxn>
              <a:cxn ang="0">
                <a:pos x="0" y="61"/>
              </a:cxn>
              <a:cxn ang="0">
                <a:pos x="0" y="61"/>
              </a:cxn>
            </a:cxnLst>
            <a:rect l="0" t="0" r="r" b="b"/>
            <a:pathLst>
              <a:path w="5766" h="61">
                <a:moveTo>
                  <a:pt x="0" y="61"/>
                </a:moveTo>
                <a:lnTo>
                  <a:pt x="5766" y="61"/>
                </a:lnTo>
                <a:lnTo>
                  <a:pt x="5766" y="0"/>
                </a:lnTo>
                <a:lnTo>
                  <a:pt x="0" y="0"/>
                </a:lnTo>
                <a:lnTo>
                  <a:pt x="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53525" cy="85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8900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10727C0B-F5D9-4F7A-9917-9B549E2DA67F}" type="datetime1">
              <a:rPr lang="en-US" smtClean="0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latin typeface="Times New Roman" pitchFamily="18" charset="0"/>
              </a:defRPr>
            </a:lvl1pPr>
          </a:lstStyle>
          <a:p>
            <a:pPr algn="ctr"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7CD00607-A68E-434E-A0EC-26AAE970FDF8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 flipV="1">
            <a:off x="8574088" y="6350000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3089" name="Picture 12" descr="IFC_Globe Logo 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7663" y="6283325"/>
            <a:ext cx="623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28" r:id="rId1"/>
    <p:sldLayoutId id="2147483829" r:id="rId2"/>
    <p:sldLayoutId id="2147483830" r:id="rId3"/>
    <p:sldLayoutId id="2147483831" r:id="rId4"/>
    <p:sldLayoutId id="2147483832" r:id="rId5"/>
    <p:sldLayoutId id="2147483833" r:id="rId6"/>
    <p:sldLayoutId id="2147483834" r:id="rId7"/>
    <p:sldLayoutId id="2147483835" r:id="rId8"/>
    <p:sldLayoutId id="2147483836" r:id="rId9"/>
    <p:sldLayoutId id="2147483837" r:id="rId10"/>
    <p:sldLayoutId id="2147483838" r:id="rId11"/>
    <p:sldLayoutId id="2147483839" r:id="rId12"/>
    <p:sldLayoutId id="214748384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9pPr>
    </p:titleStyle>
    <p:bodyStyle>
      <a:lvl1pPr marL="115888" indent="-115888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844A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8" name="Freeform 14"/>
          <p:cNvSpPr>
            <a:spLocks/>
          </p:cNvSpPr>
          <p:nvPr/>
        </p:nvSpPr>
        <p:spPr bwMode="auto">
          <a:xfrm>
            <a:off x="0" y="73025"/>
            <a:ext cx="9153525" cy="695325"/>
          </a:xfrm>
          <a:custGeom>
            <a:avLst/>
            <a:gdLst/>
            <a:ahLst/>
            <a:cxnLst>
              <a:cxn ang="0">
                <a:pos x="0" y="187"/>
              </a:cxn>
              <a:cxn ang="0">
                <a:pos x="5766" y="187"/>
              </a:cxn>
              <a:cxn ang="0">
                <a:pos x="5766" y="0"/>
              </a:cxn>
              <a:cxn ang="0">
                <a:pos x="0" y="0"/>
              </a:cxn>
              <a:cxn ang="0">
                <a:pos x="0" y="187"/>
              </a:cxn>
              <a:cxn ang="0">
                <a:pos x="0" y="187"/>
              </a:cxn>
            </a:cxnLst>
            <a:rect l="0" t="0" r="r" b="b"/>
            <a:pathLst>
              <a:path w="5766" h="187">
                <a:moveTo>
                  <a:pt x="0" y="187"/>
                </a:moveTo>
                <a:lnTo>
                  <a:pt x="5766" y="187"/>
                </a:lnTo>
                <a:lnTo>
                  <a:pt x="5766" y="0"/>
                </a:lnTo>
                <a:lnTo>
                  <a:pt x="0" y="0"/>
                </a:lnTo>
                <a:lnTo>
                  <a:pt x="0" y="187"/>
                </a:lnTo>
                <a:lnTo>
                  <a:pt x="0" y="187"/>
                </a:lnTo>
                <a:close/>
              </a:path>
            </a:pathLst>
          </a:custGeom>
          <a:solidFill>
            <a:srgbClr val="024D6E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39" name="Freeform 15"/>
          <p:cNvSpPr>
            <a:spLocks/>
          </p:cNvSpPr>
          <p:nvPr/>
        </p:nvSpPr>
        <p:spPr bwMode="auto">
          <a:xfrm>
            <a:off x="6318250" y="80963"/>
            <a:ext cx="2438400" cy="687387"/>
          </a:xfrm>
          <a:custGeom>
            <a:avLst/>
            <a:gdLst/>
            <a:ahLst/>
            <a:cxnLst>
              <a:cxn ang="0">
                <a:pos x="0" y="86"/>
              </a:cxn>
              <a:cxn ang="0">
                <a:pos x="127" y="34"/>
              </a:cxn>
              <a:cxn ang="0">
                <a:pos x="255" y="0"/>
              </a:cxn>
              <a:cxn ang="0">
                <a:pos x="767" y="1"/>
              </a:cxn>
              <a:cxn ang="0">
                <a:pos x="629" y="25"/>
              </a:cxn>
              <a:cxn ang="0">
                <a:pos x="474" y="88"/>
              </a:cxn>
              <a:cxn ang="0">
                <a:pos x="0" y="86"/>
              </a:cxn>
            </a:cxnLst>
            <a:rect l="0" t="0" r="r" b="b"/>
            <a:pathLst>
              <a:path w="767" h="88">
                <a:moveTo>
                  <a:pt x="0" y="86"/>
                </a:moveTo>
                <a:cubicBezTo>
                  <a:pt x="0" y="86"/>
                  <a:pt x="84" y="48"/>
                  <a:pt x="127" y="34"/>
                </a:cubicBezTo>
                <a:cubicBezTo>
                  <a:pt x="169" y="19"/>
                  <a:pt x="255" y="0"/>
                  <a:pt x="255" y="0"/>
                </a:cubicBezTo>
                <a:cubicBezTo>
                  <a:pt x="767" y="1"/>
                  <a:pt x="767" y="1"/>
                  <a:pt x="767" y="1"/>
                </a:cubicBezTo>
                <a:cubicBezTo>
                  <a:pt x="767" y="1"/>
                  <a:pt x="704" y="6"/>
                  <a:pt x="629" y="25"/>
                </a:cubicBezTo>
                <a:cubicBezTo>
                  <a:pt x="554" y="45"/>
                  <a:pt x="474" y="88"/>
                  <a:pt x="474" y="88"/>
                </a:cubicBezTo>
                <a:lnTo>
                  <a:pt x="0" y="86"/>
                </a:lnTo>
                <a:close/>
              </a:path>
            </a:pathLst>
          </a:custGeom>
          <a:solidFill>
            <a:srgbClr val="99B175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0" name="Freeform 16"/>
          <p:cNvSpPr>
            <a:spLocks/>
          </p:cNvSpPr>
          <p:nvPr/>
        </p:nvSpPr>
        <p:spPr bwMode="auto">
          <a:xfrm>
            <a:off x="6308725" y="66675"/>
            <a:ext cx="862013" cy="695325"/>
          </a:xfrm>
          <a:custGeom>
            <a:avLst/>
            <a:gdLst/>
            <a:ahLst/>
            <a:cxnLst>
              <a:cxn ang="0">
                <a:pos x="0" y="89"/>
              </a:cxn>
              <a:cxn ang="0">
                <a:pos x="115" y="41"/>
              </a:cxn>
              <a:cxn ang="0">
                <a:pos x="271" y="0"/>
              </a:cxn>
            </a:cxnLst>
            <a:rect l="0" t="0" r="r" b="b"/>
            <a:pathLst>
              <a:path w="271" h="89">
                <a:moveTo>
                  <a:pt x="0" y="89"/>
                </a:moveTo>
                <a:cubicBezTo>
                  <a:pt x="0" y="89"/>
                  <a:pt x="55" y="62"/>
                  <a:pt x="115" y="41"/>
                </a:cubicBezTo>
                <a:cubicBezTo>
                  <a:pt x="190" y="15"/>
                  <a:pt x="271" y="0"/>
                  <a:pt x="271" y="0"/>
                </a:cubicBezTo>
              </a:path>
            </a:pathLst>
          </a:custGeom>
          <a:noFill/>
          <a:ln w="9525" cap="flat">
            <a:solidFill>
              <a:srgbClr val="ECF1F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1" name="Freeform 17"/>
          <p:cNvSpPr>
            <a:spLocks/>
          </p:cNvSpPr>
          <p:nvPr/>
        </p:nvSpPr>
        <p:spPr bwMode="auto">
          <a:xfrm>
            <a:off x="7081838" y="66675"/>
            <a:ext cx="822325" cy="7175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25" y="39"/>
              </a:cxn>
              <a:cxn ang="0">
                <a:pos x="259" y="0"/>
              </a:cxn>
            </a:cxnLst>
            <a:rect l="0" t="0" r="r" b="b"/>
            <a:pathLst>
              <a:path w="259" h="92">
                <a:moveTo>
                  <a:pt x="0" y="92"/>
                </a:moveTo>
                <a:cubicBezTo>
                  <a:pt x="0" y="92"/>
                  <a:pt x="83" y="54"/>
                  <a:pt x="125" y="39"/>
                </a:cubicBezTo>
                <a:cubicBezTo>
                  <a:pt x="187" y="16"/>
                  <a:pt x="259" y="0"/>
                  <a:pt x="259" y="0"/>
                </a:cubicBezTo>
              </a:path>
            </a:pathLst>
          </a:custGeom>
          <a:noFill/>
          <a:ln w="9525" cap="flat">
            <a:solidFill>
              <a:srgbClr val="FFE188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2" name="Freeform 18"/>
          <p:cNvSpPr>
            <a:spLocks/>
          </p:cNvSpPr>
          <p:nvPr/>
        </p:nvSpPr>
        <p:spPr bwMode="auto">
          <a:xfrm>
            <a:off x="7415213" y="58738"/>
            <a:ext cx="438150" cy="7175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38" y="0"/>
              </a:cxn>
            </a:cxnLst>
            <a:rect l="0" t="0" r="r" b="b"/>
            <a:pathLst>
              <a:path w="138" h="92">
                <a:moveTo>
                  <a:pt x="0" y="92"/>
                </a:moveTo>
                <a:cubicBezTo>
                  <a:pt x="24" y="69"/>
                  <a:pt x="107" y="12"/>
                  <a:pt x="138" y="0"/>
                </a:cubicBezTo>
              </a:path>
            </a:pathLst>
          </a:custGeom>
          <a:noFill/>
          <a:ln w="9525" cap="flat">
            <a:solidFill>
              <a:srgbClr val="B50C00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3" name="Freeform 19"/>
          <p:cNvSpPr>
            <a:spLocks/>
          </p:cNvSpPr>
          <p:nvPr/>
        </p:nvSpPr>
        <p:spPr bwMode="auto">
          <a:xfrm>
            <a:off x="7815263" y="58738"/>
            <a:ext cx="1046162" cy="717550"/>
          </a:xfrm>
          <a:custGeom>
            <a:avLst/>
            <a:gdLst/>
            <a:ahLst/>
            <a:cxnLst>
              <a:cxn ang="0">
                <a:pos x="0" y="92"/>
              </a:cxn>
              <a:cxn ang="0">
                <a:pos x="124" y="38"/>
              </a:cxn>
              <a:cxn ang="0">
                <a:pos x="329" y="0"/>
              </a:cxn>
            </a:cxnLst>
            <a:rect l="0" t="0" r="r" b="b"/>
            <a:pathLst>
              <a:path w="329" h="92">
                <a:moveTo>
                  <a:pt x="0" y="92"/>
                </a:moveTo>
                <a:cubicBezTo>
                  <a:pt x="0" y="92"/>
                  <a:pt x="63" y="57"/>
                  <a:pt x="124" y="38"/>
                </a:cubicBezTo>
                <a:cubicBezTo>
                  <a:pt x="228" y="6"/>
                  <a:pt x="329" y="0"/>
                  <a:pt x="329" y="0"/>
                </a:cubicBezTo>
              </a:path>
            </a:pathLst>
          </a:custGeom>
          <a:noFill/>
          <a:ln w="9525" cap="flat">
            <a:solidFill>
              <a:srgbClr val="ECF1F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44" name="Freeform 20"/>
          <p:cNvSpPr>
            <a:spLocks/>
          </p:cNvSpPr>
          <p:nvPr/>
        </p:nvSpPr>
        <p:spPr bwMode="auto">
          <a:xfrm>
            <a:off x="8374063" y="130175"/>
            <a:ext cx="779462" cy="646113"/>
          </a:xfrm>
          <a:custGeom>
            <a:avLst/>
            <a:gdLst/>
            <a:ahLst/>
            <a:cxnLst>
              <a:cxn ang="0">
                <a:pos x="0" y="83"/>
              </a:cxn>
              <a:cxn ang="0">
                <a:pos x="125" y="33"/>
              </a:cxn>
              <a:cxn ang="0">
                <a:pos x="245" y="2"/>
              </a:cxn>
            </a:cxnLst>
            <a:rect l="0" t="0" r="r" b="b"/>
            <a:pathLst>
              <a:path w="245" h="83">
                <a:moveTo>
                  <a:pt x="0" y="83"/>
                </a:moveTo>
                <a:cubicBezTo>
                  <a:pt x="0" y="83"/>
                  <a:pt x="64" y="52"/>
                  <a:pt x="125" y="33"/>
                </a:cubicBezTo>
                <a:cubicBezTo>
                  <a:pt x="229" y="0"/>
                  <a:pt x="245" y="2"/>
                  <a:pt x="245" y="2"/>
                </a:cubicBezTo>
              </a:path>
            </a:pathLst>
          </a:custGeom>
          <a:noFill/>
          <a:ln w="9525" cap="flat">
            <a:solidFill>
              <a:srgbClr val="ECF1F2"/>
            </a:solidFill>
            <a:prstDash val="solid"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57" name="Freeform 33"/>
          <p:cNvSpPr>
            <a:spLocks/>
          </p:cNvSpPr>
          <p:nvPr/>
        </p:nvSpPr>
        <p:spPr bwMode="auto">
          <a:xfrm>
            <a:off x="0" y="712788"/>
            <a:ext cx="9153525" cy="227012"/>
          </a:xfrm>
          <a:custGeom>
            <a:avLst/>
            <a:gdLst/>
            <a:ahLst/>
            <a:cxnLst>
              <a:cxn ang="0">
                <a:pos x="0" y="61"/>
              </a:cxn>
              <a:cxn ang="0">
                <a:pos x="5766" y="61"/>
              </a:cxn>
              <a:cxn ang="0">
                <a:pos x="5766" y="0"/>
              </a:cxn>
              <a:cxn ang="0">
                <a:pos x="0" y="0"/>
              </a:cxn>
              <a:cxn ang="0">
                <a:pos x="0" y="61"/>
              </a:cxn>
              <a:cxn ang="0">
                <a:pos x="0" y="61"/>
              </a:cxn>
            </a:cxnLst>
            <a:rect l="0" t="0" r="r" b="b"/>
            <a:pathLst>
              <a:path w="5766" h="61">
                <a:moveTo>
                  <a:pt x="0" y="61"/>
                </a:moveTo>
                <a:lnTo>
                  <a:pt x="5766" y="61"/>
                </a:lnTo>
                <a:lnTo>
                  <a:pt x="5766" y="0"/>
                </a:lnTo>
                <a:lnTo>
                  <a:pt x="0" y="0"/>
                </a:lnTo>
                <a:lnTo>
                  <a:pt x="0" y="61"/>
                </a:lnTo>
                <a:lnTo>
                  <a:pt x="0" y="61"/>
                </a:lnTo>
                <a:close/>
              </a:path>
            </a:pathLst>
          </a:custGeom>
          <a:solidFill>
            <a:srgbClr val="FFFFFF"/>
          </a:solidFill>
          <a:ln w="9525">
            <a:noFill/>
            <a:round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1058" name="Rectangle 34"/>
          <p:cNvSpPr>
            <a:spLocks noChangeArrowheads="1"/>
          </p:cNvSpPr>
          <p:nvPr/>
        </p:nvSpPr>
        <p:spPr bwMode="auto">
          <a:xfrm>
            <a:off x="0" y="0"/>
            <a:ext cx="9153525" cy="85725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sp>
        <p:nvSpPr>
          <p:cNvPr id="3083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889000"/>
            <a:ext cx="7772400" cy="56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3084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400" b="0">
                <a:latin typeface="Times New Roman" pitchFamily="18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28B467A8-0D69-4195-9021-A2C55E230013}" type="datetime1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12/12/2012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1566863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 b="0">
                <a:latin typeface="Times New Roman" pitchFamily="18" charset="0"/>
              </a:defRPr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022975" y="6248400"/>
            <a:ext cx="287813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100" b="0"/>
            </a:lvl1pPr>
          </a:lstStyle>
          <a:p>
            <a:pPr>
              <a:spcBef>
                <a:spcPct val="0"/>
              </a:spcBef>
              <a:buFontTx/>
              <a:buNone/>
              <a:defRPr/>
            </a:pPr>
            <a:fld id="{67C27B94-1A68-4ED2-BDFD-611844DCA466}" type="slidenum">
              <a:rPr lang="en-US">
                <a:solidFill>
                  <a:srgbClr val="000000"/>
                </a:solidFill>
              </a:rPr>
              <a:pPr>
                <a:spcBef>
                  <a:spcPct val="0"/>
                </a:spcBef>
                <a:buFontTx/>
                <a:buNone/>
                <a:defRPr/>
              </a:pPr>
              <a:t>‹#›</a:t>
            </a:fld>
            <a:endParaRPr lang="en-US" dirty="0">
              <a:solidFill>
                <a:srgbClr val="000000"/>
              </a:solidFill>
            </a:endParaRPr>
          </a:p>
        </p:txBody>
      </p:sp>
      <p:sp>
        <p:nvSpPr>
          <p:cNvPr id="2" name="Line 11"/>
          <p:cNvSpPr>
            <a:spLocks noChangeShapeType="1"/>
          </p:cNvSpPr>
          <p:nvPr/>
        </p:nvSpPr>
        <p:spPr bwMode="auto">
          <a:xfrm flipV="1">
            <a:off x="8574088" y="6350000"/>
            <a:ext cx="0" cy="79375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en-US" sz="1300" dirty="0">
              <a:solidFill>
                <a:srgbClr val="000000"/>
              </a:solidFill>
            </a:endParaRPr>
          </a:p>
        </p:txBody>
      </p:sp>
      <p:pic>
        <p:nvPicPr>
          <p:cNvPr id="3089" name="Picture 12" descr="IFC_Globe Logo Blue"/>
          <p:cNvPicPr>
            <a:picLocks noChangeAspect="1" noChangeArrowheads="1"/>
          </p:cNvPicPr>
          <p:nvPr/>
        </p:nvPicPr>
        <p:blipFill>
          <a:blip r:embed="rId15" cstate="print"/>
          <a:srcRect/>
          <a:stretch>
            <a:fillRect/>
          </a:stretch>
        </p:blipFill>
        <p:spPr bwMode="auto">
          <a:xfrm>
            <a:off x="347663" y="6283325"/>
            <a:ext cx="623887" cy="230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858" r:id="rId1"/>
    <p:sldLayoutId id="2147483859" r:id="rId2"/>
    <p:sldLayoutId id="2147483860" r:id="rId3"/>
    <p:sldLayoutId id="2147483861" r:id="rId4"/>
    <p:sldLayoutId id="2147483862" r:id="rId5"/>
    <p:sldLayoutId id="2147483863" r:id="rId6"/>
    <p:sldLayoutId id="2147483864" r:id="rId7"/>
    <p:sldLayoutId id="2147483865" r:id="rId8"/>
    <p:sldLayoutId id="2147483866" r:id="rId9"/>
    <p:sldLayoutId id="2147483867" r:id="rId10"/>
    <p:sldLayoutId id="2147483868" r:id="rId11"/>
    <p:sldLayoutId id="2147483869" r:id="rId12"/>
    <p:sldLayoutId id="2147483870" r:id="rId13"/>
  </p:sldLayoutIdLst>
  <p:hf hdr="0" ftr="0" dt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400" b="1">
          <a:solidFill>
            <a:schemeClr val="tx2"/>
          </a:solidFill>
          <a:latin typeface="Trebuchet MS" pitchFamily="34" charset="0"/>
        </a:defRPr>
      </a:lvl9pPr>
    </p:titleStyle>
    <p:bodyStyle>
      <a:lvl1pPr marL="115888" indent="-115888" algn="l" rtl="0" eaLnBrk="0" fontAlgn="base" hangingPunct="0">
        <a:lnSpc>
          <a:spcPct val="115000"/>
        </a:lnSpc>
        <a:spcBef>
          <a:spcPct val="20000"/>
        </a:spcBef>
        <a:spcAft>
          <a:spcPct val="0"/>
        </a:spcAft>
        <a:buChar char="•"/>
        <a:defRPr sz="13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6B844A"/>
        </a:buClr>
        <a:buFont typeface="Wingdings" pitchFamily="2" charset="2"/>
        <a:buChar char="§"/>
        <a:defRPr sz="11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11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11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11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2.jpeg"/><Relationship Id="rId4" Type="http://schemas.openxmlformats.org/officeDocument/2006/relationships/image" Target="../media/image11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4.jpe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png"/><Relationship Id="rId4" Type="http://schemas.openxmlformats.org/officeDocument/2006/relationships/image" Target="../media/image10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339618" y="2971800"/>
            <a:ext cx="8042382" cy="604838"/>
          </a:xfrm>
        </p:spPr>
        <p:txBody>
          <a:bodyPr/>
          <a:lstStyle/>
          <a:p>
            <a:pPr algn="l" eaLnBrk="1" hangingPunct="1">
              <a:defRPr/>
            </a:pPr>
            <a:r>
              <a:rPr lang="en-US" sz="4600" dirty="0" smtClean="0">
                <a:solidFill>
                  <a:srgbClr val="005C84"/>
                </a:solidFill>
              </a:rPr>
              <a:t>PPPs in water and sanitation</a:t>
            </a:r>
            <a:br>
              <a:rPr lang="en-US" sz="4600" dirty="0" smtClean="0">
                <a:solidFill>
                  <a:srgbClr val="005C84"/>
                </a:solidFill>
              </a:rPr>
            </a:br>
            <a:r>
              <a:rPr lang="en-US" sz="2800" dirty="0" smtClean="0">
                <a:solidFill>
                  <a:srgbClr val="005C84"/>
                </a:solidFill>
              </a:rPr>
              <a:t>Ensuring Foundations of Equal Access to Infrastructure</a:t>
            </a:r>
          </a:p>
        </p:txBody>
      </p:sp>
      <p:sp>
        <p:nvSpPr>
          <p:cNvPr id="6147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5105400" y="4648200"/>
            <a:ext cx="3536950" cy="1162594"/>
          </a:xfrm>
        </p:spPr>
        <p:txBody>
          <a:bodyPr anchor="ctr"/>
          <a:lstStyle/>
          <a:p>
            <a:pPr marL="0" indent="0" algn="r" eaLnBrk="1" hangingPunct="1">
              <a:spcBef>
                <a:spcPct val="0"/>
              </a:spcBef>
              <a:buNone/>
            </a:pPr>
            <a:r>
              <a:rPr lang="en-US" sz="2400" b="1" kern="1200" dirty="0" smtClean="0">
                <a:solidFill>
                  <a:srgbClr val="005643"/>
                </a:solidFill>
                <a:latin typeface="Trebuchet MS" pitchFamily="34" charset="0"/>
                <a:ea typeface="MS PGothic" pitchFamily="34" charset="-128"/>
              </a:rPr>
              <a:t>Jane Jamieson</a:t>
            </a:r>
          </a:p>
          <a:p>
            <a:pPr marL="0" indent="0" algn="r" eaLnBrk="1" hangingPunct="1">
              <a:buFontTx/>
              <a:buNone/>
            </a:pPr>
            <a:r>
              <a:rPr lang="en-US" kern="1200" dirty="0" smtClean="0">
                <a:latin typeface="Trebuchet MS" pitchFamily="34" charset="0"/>
                <a:ea typeface="MS PGothic" pitchFamily="34" charset="-128"/>
              </a:rPr>
              <a:t>Senior Industry Specialist, IFC Advisory </a:t>
            </a:r>
          </a:p>
          <a:p>
            <a:pPr marL="0" indent="0" algn="r" eaLnBrk="1" hangingPunct="1">
              <a:buFontTx/>
              <a:buNone/>
            </a:pPr>
            <a:r>
              <a:rPr lang="en-US" b="1" kern="1200" dirty="0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MS PGothic" pitchFamily="34" charset="-128"/>
              </a:rPr>
              <a:t>Victoria </a:t>
            </a:r>
            <a:r>
              <a:rPr lang="en-US" b="1" kern="1200" dirty="0" err="1" smtClean="0">
                <a:solidFill>
                  <a:schemeClr val="accent1">
                    <a:lumMod val="50000"/>
                  </a:schemeClr>
                </a:solidFill>
                <a:latin typeface="Trebuchet MS" pitchFamily="34" charset="0"/>
                <a:ea typeface="MS PGothic" pitchFamily="34" charset="-128"/>
              </a:rPr>
              <a:t>Delmon</a:t>
            </a:r>
            <a:endParaRPr lang="en-US" kern="1200" dirty="0" smtClean="0">
              <a:latin typeface="Trebuchet MS" pitchFamily="34" charset="0"/>
              <a:ea typeface="MS PGothic" pitchFamily="34" charset="-128"/>
            </a:endParaRPr>
          </a:p>
          <a:p>
            <a:pPr marL="0" indent="0" algn="r" eaLnBrk="1" hangingPunct="1">
              <a:buFontTx/>
              <a:buNone/>
            </a:pPr>
            <a:r>
              <a:rPr lang="en-US" kern="1200" dirty="0" smtClean="0">
                <a:latin typeface="Trebuchet MS" pitchFamily="34" charset="0"/>
                <a:ea typeface="MS PGothic" pitchFamily="34" charset="-128"/>
              </a:rPr>
              <a:t>Senior Counsel, </a:t>
            </a:r>
          </a:p>
          <a:p>
            <a:pPr marL="0" indent="0" algn="r" eaLnBrk="1" hangingPunct="1">
              <a:buFontTx/>
              <a:buNone/>
            </a:pPr>
            <a:r>
              <a:rPr lang="en-US" kern="1200" dirty="0" smtClean="0">
                <a:latin typeface="Trebuchet MS" pitchFamily="34" charset="0"/>
                <a:ea typeface="MS PGothic" pitchFamily="34" charset="-128"/>
              </a:rPr>
              <a:t>World Bank Legal VPU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339618" y="4140368"/>
            <a:ext cx="499438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buNone/>
            </a:pPr>
            <a:r>
              <a:rPr lang="en-US" sz="2000" dirty="0" smtClean="0"/>
              <a:t>World Bank Group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Law Justice and Development week</a:t>
            </a:r>
          </a:p>
          <a:p>
            <a:pPr>
              <a:spcBef>
                <a:spcPts val="0"/>
              </a:spcBef>
              <a:buNone/>
            </a:pPr>
            <a:r>
              <a:rPr lang="en-US" sz="2000" dirty="0" smtClean="0"/>
              <a:t>13 December, 2012</a:t>
            </a:r>
            <a:endParaRPr lang="en-US" sz="2000" dirty="0"/>
          </a:p>
        </p:txBody>
      </p:sp>
      <p:pic>
        <p:nvPicPr>
          <p:cNvPr id="5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629400" y="381000"/>
            <a:ext cx="2209800" cy="509954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B1DA-FFB7-4C0C-B4FC-F3280261992A}" type="slidenum">
              <a:rPr lang="en-US" smtClean="0"/>
              <a:pPr>
                <a:defRPr/>
              </a:pPr>
              <a:t>10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91276"/>
            <a:ext cx="6786436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600" b="1" dirty="0" smtClean="0">
                <a:solidFill>
                  <a:srgbClr val="005C84"/>
                </a:solidFill>
                <a:latin typeface="+mj-lt"/>
                <a:ea typeface="+mj-ea"/>
                <a:cs typeface="+mj-cs"/>
              </a:rPr>
              <a:t>South Sudan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5867400" cy="4800600"/>
          </a:xfrm>
          <a:prstGeom prst="rect">
            <a:avLst/>
          </a:prstGeom>
        </p:spPr>
        <p:txBody>
          <a:bodyPr/>
          <a:lstStyle/>
          <a:p>
            <a:pPr marL="227013" marR="0" lvl="0" indent="-227013" algn="just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None/>
              <a:tabLst/>
              <a:defRPr/>
            </a:pPr>
            <a:r>
              <a:rPr lang="en-US" sz="1800" dirty="0" smtClean="0">
                <a:solidFill>
                  <a:srgbClr val="005643"/>
                </a:solidFill>
                <a:latin typeface="+mn-lt"/>
                <a:cs typeface="+mn-cs"/>
              </a:rPr>
              <a:t>	Population of 8.26 million; </a:t>
            </a:r>
            <a:r>
              <a:rPr lang="en-US" sz="1800" dirty="0" smtClean="0">
                <a:latin typeface="+mn-lt"/>
                <a:cs typeface="+mn-cs"/>
              </a:rPr>
              <a:t>water coverage is estimated at 27%</a:t>
            </a:r>
          </a:p>
          <a:p>
            <a:pPr marL="227013" lvl="0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  <a:defRPr/>
            </a:pPr>
            <a:r>
              <a:rPr lang="en-GB" sz="1800" dirty="0" smtClean="0">
                <a:solidFill>
                  <a:srgbClr val="005643"/>
                </a:solidFill>
                <a:latin typeface="+mn-lt"/>
                <a:cs typeface="+mn-cs"/>
              </a:rPr>
              <a:t>	Rapidly growing demand; </a:t>
            </a:r>
            <a:r>
              <a:rPr lang="en-GB" sz="1800" dirty="0" smtClean="0">
                <a:latin typeface="+mn-lt"/>
                <a:cs typeface="+mn-cs"/>
              </a:rPr>
              <a:t>public service cannot keep pace, </a:t>
            </a:r>
            <a:r>
              <a:rPr lang="en-US" sz="1800" dirty="0" smtClean="0">
                <a:latin typeface="+mn-lt"/>
                <a:cs typeface="+mn-cs"/>
              </a:rPr>
              <a:t>the national water supply company (SSUWC), serves less than 20% of the population in 6 main towns</a:t>
            </a:r>
          </a:p>
          <a:p>
            <a:pPr marL="227013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  <a:defRPr/>
            </a:pPr>
            <a:r>
              <a:rPr lang="en-GB" sz="1800" dirty="0" smtClean="0">
                <a:solidFill>
                  <a:srgbClr val="005643"/>
                </a:solidFill>
                <a:latin typeface="+mn-lt"/>
                <a:cs typeface="+mn-cs"/>
              </a:rPr>
              <a:t>	Existing informal market; </a:t>
            </a:r>
            <a:r>
              <a:rPr lang="en-GB" sz="1800" dirty="0" smtClean="0"/>
              <a:t>hundreds of trucks, donkey cart and bicycles carrying and selling water in large cities as well as in small towns. </a:t>
            </a:r>
          </a:p>
          <a:p>
            <a:pPr marL="227013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  <a:defRPr/>
            </a:pPr>
            <a:r>
              <a:rPr lang="en-GB" sz="1800" dirty="0" smtClean="0">
                <a:solidFill>
                  <a:srgbClr val="005643"/>
                </a:solidFill>
                <a:latin typeface="+mn-lt"/>
                <a:cs typeface="+mn-cs"/>
              </a:rPr>
              <a:t>	Poor quality service is very expensive </a:t>
            </a:r>
            <a:r>
              <a:rPr lang="en-GB" sz="1800" dirty="0" smtClean="0"/>
              <a:t>(8 to 12 $ per m</a:t>
            </a:r>
            <a:r>
              <a:rPr lang="en-GB" sz="1800" baseline="30000" dirty="0" smtClean="0"/>
              <a:t>3</a:t>
            </a:r>
            <a:r>
              <a:rPr lang="en-GB" sz="1800" dirty="0" smtClean="0"/>
              <a:t>) so households often resort to travelling long distances to access unsafe sources</a:t>
            </a:r>
            <a:endParaRPr lang="en-US" sz="400" kern="0" dirty="0" smtClean="0">
              <a:latin typeface="+mn-lt"/>
              <a:cs typeface="+mn-cs"/>
            </a:endParaRPr>
          </a:p>
          <a:p>
            <a:pPr marL="227013" marR="0" lvl="0" indent="-227013" algn="just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None/>
              <a:tabLst/>
              <a:defRPr/>
            </a:pPr>
            <a:endParaRPr lang="en-US" sz="400" kern="0" dirty="0" smtClean="0">
              <a:latin typeface="+mn-lt"/>
              <a:cs typeface="+mn-cs"/>
            </a:endParaRPr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786436" y="6257925"/>
            <a:ext cx="1981200" cy="457200"/>
          </a:xfrm>
          <a:prstGeom prst="rect">
            <a:avLst/>
          </a:prstGeom>
          <a:noFill/>
        </p:spPr>
      </p:pic>
      <p:pic>
        <p:nvPicPr>
          <p:cNvPr id="13" name="Picture 12" descr="Picture1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6564056" y="2903998"/>
            <a:ext cx="2579944" cy="3353927"/>
          </a:xfrm>
          <a:prstGeom prst="rect">
            <a:avLst/>
          </a:prstGeom>
        </p:spPr>
      </p:pic>
      <p:pic>
        <p:nvPicPr>
          <p:cNvPr id="11" name="Picture 10" descr="Picture4.jp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6564056" y="191276"/>
            <a:ext cx="2579944" cy="2896729"/>
          </a:xfrm>
          <a:prstGeom prst="rect">
            <a:avLst/>
          </a:prstGeom>
        </p:spPr>
      </p:pic>
      <p:sp>
        <p:nvSpPr>
          <p:cNvPr id="14" name="TextBox 13"/>
          <p:cNvSpPr txBox="1"/>
          <p:nvPr/>
        </p:nvSpPr>
        <p:spPr>
          <a:xfrm>
            <a:off x="4718180" y="6504146"/>
            <a:ext cx="206825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fr-FR" sz="1000" dirty="0" smtClean="0">
                <a:solidFill>
                  <a:schemeClr val="bg1"/>
                </a:solidFill>
              </a:rPr>
              <a:t>Photos </a:t>
            </a:r>
            <a:r>
              <a:rPr lang="en-US" sz="1000" dirty="0" smtClean="0">
                <a:solidFill>
                  <a:schemeClr val="bg1"/>
                </a:solidFill>
              </a:rPr>
              <a:t>courtesy</a:t>
            </a:r>
            <a:r>
              <a:rPr lang="fr-FR" sz="1000" dirty="0" smtClean="0">
                <a:solidFill>
                  <a:schemeClr val="bg1"/>
                </a:solidFill>
              </a:rPr>
              <a:t> of MWRI S </a:t>
            </a:r>
            <a:r>
              <a:rPr lang="fr-FR" sz="1000" dirty="0" err="1" smtClean="0">
                <a:solidFill>
                  <a:schemeClr val="bg1"/>
                </a:solidFill>
              </a:rPr>
              <a:t>Sudan</a:t>
            </a:r>
            <a:r>
              <a:rPr lang="fr-FR" sz="1000" dirty="0" smtClean="0">
                <a:solidFill>
                  <a:schemeClr val="bg1"/>
                </a:solidFill>
              </a:rPr>
              <a:t> </a:t>
            </a:r>
            <a:endParaRPr lang="fr-FR" sz="1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Image 3" descr="chateau d'eau.jpg"/>
          <p:cNvPicPr/>
          <p:nvPr/>
        </p:nvPicPr>
        <p:blipFill>
          <a:blip r:embed="rId3" cstate="print"/>
          <a:stretch>
            <a:fillRect/>
          </a:stretch>
        </p:blipFill>
        <p:spPr>
          <a:xfrm>
            <a:off x="6786436" y="2971800"/>
            <a:ext cx="2357563" cy="3189767"/>
          </a:xfrm>
          <a:prstGeom prst="rect">
            <a:avLst/>
          </a:prstGeom>
        </p:spPr>
      </p:pic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B1DA-FFB7-4C0C-B4FC-F3280261992A}" type="slidenum">
              <a:rPr lang="en-US" smtClean="0"/>
              <a:pPr>
                <a:defRPr/>
              </a:pPr>
              <a:t>11</a:t>
            </a:fld>
            <a:endParaRPr lang="en-US" dirty="0"/>
          </a:p>
        </p:txBody>
      </p:sp>
      <p:sp>
        <p:nvSpPr>
          <p:cNvPr id="6" name="Rectangle 3"/>
          <p:cNvSpPr txBox="1">
            <a:spLocks noChangeArrowheads="1"/>
          </p:cNvSpPr>
          <p:nvPr/>
        </p:nvSpPr>
        <p:spPr bwMode="auto">
          <a:xfrm>
            <a:off x="0" y="191276"/>
            <a:ext cx="6786437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FontTx/>
              <a:buNone/>
              <a:tabLst/>
              <a:defRPr/>
            </a:pPr>
            <a:r>
              <a:rPr lang="en-US" altLang="zh-CN" sz="2600" b="1" dirty="0" smtClean="0">
                <a:solidFill>
                  <a:srgbClr val="005C84"/>
                </a:solidFill>
              </a:rPr>
              <a:t>South Sudan Enabling Environment</a:t>
            </a:r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381000" y="1143000"/>
            <a:ext cx="5638800" cy="4800600"/>
          </a:xfrm>
          <a:prstGeom prst="rect">
            <a:avLst/>
          </a:prstGeom>
        </p:spPr>
        <p:txBody>
          <a:bodyPr/>
          <a:lstStyle/>
          <a:p>
            <a:pPr marL="227013" lvl="0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  <a:defRPr/>
            </a:pPr>
            <a:r>
              <a:rPr lang="en-US" sz="1800" dirty="0" smtClean="0">
                <a:solidFill>
                  <a:srgbClr val="005643"/>
                </a:solidFill>
              </a:rPr>
              <a:t>	National Water Policy </a:t>
            </a:r>
            <a:r>
              <a:rPr lang="en-US" sz="1800" dirty="0" smtClean="0"/>
              <a:t>promotes the develop of private sector provision of water services, however this has not yet been enacted into law. </a:t>
            </a:r>
            <a:r>
              <a:rPr lang="en-US" sz="1800" kern="0" dirty="0" smtClean="0"/>
              <a:t>  </a:t>
            </a:r>
          </a:p>
          <a:p>
            <a:pPr marL="227013" lvl="0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  <a:defRPr/>
            </a:pPr>
            <a:r>
              <a:rPr lang="en-US" sz="1800" dirty="0" smtClean="0">
                <a:solidFill>
                  <a:srgbClr val="005643"/>
                </a:solidFill>
              </a:rPr>
              <a:t>	Lack of clarity on role of national versus state government, </a:t>
            </a:r>
            <a:r>
              <a:rPr lang="en-US" sz="1800" dirty="0" smtClean="0"/>
              <a:t>sometime contradictory policies in place. </a:t>
            </a:r>
          </a:p>
          <a:p>
            <a:pPr marL="227013" lvl="0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  <a:defRPr/>
            </a:pPr>
            <a:r>
              <a:rPr lang="en-US" sz="1800" dirty="0" smtClean="0">
                <a:solidFill>
                  <a:srgbClr val="005643"/>
                </a:solidFill>
              </a:rPr>
              <a:t>	Land </a:t>
            </a:r>
            <a:r>
              <a:rPr lang="en-US" sz="1800" kern="0" dirty="0" smtClean="0"/>
              <a:t>an incredibly sensitive issue holding back development.</a:t>
            </a:r>
            <a:endParaRPr lang="en-US" sz="1800" dirty="0" smtClean="0"/>
          </a:p>
          <a:p>
            <a:pPr marL="227013" lvl="0" indent="-227013" algn="just" eaLnBrk="0" hangingPunct="0">
              <a:lnSpc>
                <a:spcPct val="115000"/>
              </a:lnSpc>
              <a:spcBef>
                <a:spcPct val="20000"/>
              </a:spcBef>
              <a:buClr>
                <a:srgbClr val="00783C"/>
              </a:buClr>
              <a:buNone/>
            </a:pPr>
            <a:r>
              <a:rPr lang="en-US" altLang="zh-CN" sz="1800" dirty="0" smtClean="0">
                <a:solidFill>
                  <a:srgbClr val="005643"/>
                </a:solidFill>
              </a:rPr>
              <a:t>	Main challenge </a:t>
            </a:r>
            <a:r>
              <a:rPr lang="en-US" altLang="zh-CN" sz="1800" dirty="0" smtClean="0"/>
              <a:t>is to harness the entrepreneurial informal market to delivery of safe affordable water.</a:t>
            </a:r>
            <a:endParaRPr lang="en-US" sz="1800" kern="0" dirty="0" smtClean="0">
              <a:latin typeface="+mn-lt"/>
              <a:cs typeface="+mn-cs"/>
            </a:endParaRPr>
          </a:p>
          <a:p>
            <a:pPr marL="227013" marR="0" lvl="0" indent="-227013" algn="just" defTabSz="914400" rtl="0" eaLnBrk="0" fontAlgn="base" latinLnBrk="0" hangingPunct="0">
              <a:lnSpc>
                <a:spcPct val="115000"/>
              </a:lnSpc>
              <a:spcBef>
                <a:spcPct val="20000"/>
              </a:spcBef>
              <a:spcAft>
                <a:spcPct val="0"/>
              </a:spcAft>
              <a:buClr>
                <a:srgbClr val="00783C"/>
              </a:buClr>
              <a:buSzTx/>
              <a:buNone/>
              <a:tabLst/>
              <a:defRPr/>
            </a:pPr>
            <a:endParaRPr lang="en-US" sz="1800" kern="0" dirty="0" smtClean="0">
              <a:latin typeface="+mn-lt"/>
              <a:cs typeface="+mn-cs"/>
            </a:endParaRPr>
          </a:p>
        </p:txBody>
      </p:sp>
      <p:pic>
        <p:nvPicPr>
          <p:cNvPr id="9" name="Image 5" descr="kiosk and queue.jpg"/>
          <p:cNvPicPr/>
          <p:nvPr/>
        </p:nvPicPr>
        <p:blipFill>
          <a:blip r:embed="rId4" cstate="print"/>
          <a:stretch>
            <a:fillRect/>
          </a:stretch>
        </p:blipFill>
        <p:spPr>
          <a:xfrm>
            <a:off x="6786437" y="191276"/>
            <a:ext cx="2357563" cy="3189767"/>
          </a:xfrm>
          <a:prstGeom prst="rect">
            <a:avLst/>
          </a:prstGeom>
        </p:spPr>
      </p:pic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5" cstate="print"/>
          <a:srcRect r="87158" b="1930"/>
          <a:stretch>
            <a:fillRect/>
          </a:stretch>
        </p:blipFill>
        <p:spPr bwMode="auto">
          <a:xfrm>
            <a:off x="6786436" y="6257925"/>
            <a:ext cx="1981200" cy="45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B1DA-FFB7-4C0C-B4FC-F3280261992A}" type="slidenum">
              <a:rPr lang="en-US" smtClean="0"/>
              <a:pPr>
                <a:defRPr/>
              </a:pPr>
              <a:t>12</a:t>
            </a:fld>
            <a:endParaRPr lang="en-US" dirty="0"/>
          </a:p>
        </p:txBody>
      </p:sp>
      <p:sp>
        <p:nvSpPr>
          <p:cNvPr id="5" name="Rectangle 3"/>
          <p:cNvSpPr txBox="1">
            <a:spLocks noChangeArrowheads="1"/>
          </p:cNvSpPr>
          <p:nvPr/>
        </p:nvSpPr>
        <p:spPr bwMode="auto">
          <a:xfrm>
            <a:off x="76200" y="228600"/>
            <a:ext cx="9144000" cy="776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marL="0" marR="0" lvl="0" indent="0" algn="ctr" defTabSz="914400" latinLnBrk="0">
              <a:lnSpc>
                <a:spcPct val="100000"/>
              </a:lnSpc>
              <a:spcBef>
                <a:spcPct val="0"/>
              </a:spcBef>
              <a:buClrTx/>
              <a:buSzTx/>
              <a:buNone/>
              <a:tabLst/>
              <a:defRPr/>
            </a:pPr>
            <a:r>
              <a:rPr lang="en-US" altLang="zh-CN" sz="2600" b="1" dirty="0" smtClean="0">
                <a:solidFill>
                  <a:srgbClr val="005C84"/>
                </a:solidFill>
                <a:latin typeface="+mj-lt"/>
                <a:ea typeface="+mj-ea"/>
                <a:cs typeface="+mj-cs"/>
              </a:rPr>
              <a:t>Different situations offer different challenges and opportunities</a:t>
            </a:r>
          </a:p>
        </p:txBody>
      </p:sp>
      <p:graphicFrame>
        <p:nvGraphicFramePr>
          <p:cNvPr id="9" name="Table 8"/>
          <p:cNvGraphicFramePr>
            <a:graphicFrameLocks noGrp="1"/>
          </p:cNvGraphicFramePr>
          <p:nvPr/>
        </p:nvGraphicFramePr>
        <p:xfrm>
          <a:off x="609600" y="1295400"/>
          <a:ext cx="7772400" cy="47927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3886200"/>
                <a:gridCol w="3886200"/>
              </a:tblGrid>
              <a:tr h="56902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Well established PPP market</a:t>
                      </a:r>
                    </a:p>
                    <a:p>
                      <a:r>
                        <a:rPr lang="en-US" sz="1400" noProof="0" dirty="0" smtClean="0"/>
                        <a:t>Uganda</a:t>
                      </a:r>
                      <a:endParaRPr lang="en-US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Emerging</a:t>
                      </a:r>
                      <a:r>
                        <a:rPr lang="en-US" baseline="0" noProof="0" dirty="0" smtClean="0"/>
                        <a:t> post conflict market</a:t>
                      </a:r>
                    </a:p>
                    <a:p>
                      <a:r>
                        <a:rPr lang="en-US" sz="1400" baseline="0" noProof="0" dirty="0" smtClean="0"/>
                        <a:t>South Sudan </a:t>
                      </a:r>
                      <a:endParaRPr lang="en-US" sz="1400" noProof="0" dirty="0"/>
                    </a:p>
                  </a:txBody>
                  <a:tcPr/>
                </a:tc>
              </a:tr>
              <a:tr h="544866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Clear policy environment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Lack</a:t>
                      </a:r>
                      <a:r>
                        <a:rPr lang="en-US" baseline="0" noProof="0" dirty="0" smtClean="0"/>
                        <a:t> of policy environment </a:t>
                      </a:r>
                      <a:endParaRPr lang="en-US" noProof="0" dirty="0"/>
                    </a:p>
                  </a:txBody>
                  <a:tcPr/>
                </a:tc>
              </a:tr>
              <a:tr h="651257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Regulated tariff, covering O&amp;M</a:t>
                      </a:r>
                      <a:r>
                        <a:rPr lang="en-US" baseline="0" noProof="0" dirty="0" smtClean="0"/>
                        <a:t> costs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Informal open market has developed</a:t>
                      </a:r>
                      <a:r>
                        <a:rPr lang="en-US" baseline="0" noProof="0" dirty="0" smtClean="0"/>
                        <a:t> through necessity</a:t>
                      </a:r>
                    </a:p>
                  </a:txBody>
                  <a:tcPr/>
                </a:tc>
              </a:tr>
              <a:tr h="62892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Long</a:t>
                      </a:r>
                      <a:r>
                        <a:rPr lang="en-US" baseline="0" noProof="0" dirty="0" smtClean="0"/>
                        <a:t> experience and well established operators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baseline="0" noProof="0" dirty="0" smtClean="0"/>
                        <a:t>Capacity and quality of service unknown</a:t>
                      </a:r>
                      <a:endParaRPr lang="en-US" noProof="0" dirty="0"/>
                    </a:p>
                  </a:txBody>
                  <a:tcPr/>
                </a:tc>
              </a:tr>
              <a:tr h="628924">
                <a:tc>
                  <a:txBody>
                    <a:bodyPr/>
                    <a:lstStyle/>
                    <a:p>
                      <a:r>
                        <a:rPr lang="en-US" noProof="0" dirty="0" smtClean="0"/>
                        <a:t>Mechanisms</a:t>
                      </a:r>
                      <a:r>
                        <a:rPr lang="en-US" baseline="0" noProof="0" dirty="0" smtClean="0"/>
                        <a:t> for regulating quality and level of service</a:t>
                      </a:r>
                      <a:endParaRPr lang="en-US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noProof="0" dirty="0" smtClean="0"/>
                        <a:t>Unregulated tariff and lack of government</a:t>
                      </a:r>
                      <a:r>
                        <a:rPr lang="en-US" baseline="0" noProof="0" dirty="0" smtClean="0"/>
                        <a:t>/donor investment therefore price of water more fully </a:t>
                      </a:r>
                      <a:r>
                        <a:rPr lang="en-US" noProof="0" dirty="0" smtClean="0"/>
                        <a:t> reflects </a:t>
                      </a:r>
                      <a:r>
                        <a:rPr lang="en-US" baseline="0" noProof="0" dirty="0" smtClean="0"/>
                        <a:t>costs</a:t>
                      </a:r>
                      <a:endParaRPr lang="en-US" noProof="0" dirty="0" smtClean="0"/>
                    </a:p>
                  </a:txBody>
                  <a:tcPr/>
                </a:tc>
              </a:tr>
              <a:tr h="1168003">
                <a:tc>
                  <a:txBody>
                    <a:bodyPr/>
                    <a:lstStyle/>
                    <a:p>
                      <a:r>
                        <a:rPr lang="en-US" noProof="0" dirty="0" smtClean="0">
                          <a:solidFill>
                            <a:schemeClr val="tx1"/>
                          </a:solidFill>
                        </a:rPr>
                        <a:t>Well established</a:t>
                      </a:r>
                      <a:r>
                        <a:rPr lang="en-US" baseline="0" noProof="0" dirty="0" smtClean="0">
                          <a:solidFill>
                            <a:schemeClr val="tx1"/>
                          </a:solidFill>
                        </a:rPr>
                        <a:t> government investment/procurement procedures so limited willingness to look at innovative new models</a:t>
                      </a:r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CN" sz="1800" dirty="0" smtClean="0">
                          <a:solidFill>
                            <a:schemeClr val="tx1"/>
                          </a:solidFill>
                        </a:rPr>
                        <a:t>Main challenge is to harness this situation to delivery of safe affordable water</a:t>
                      </a:r>
                      <a:endParaRPr lang="en-US" sz="1800" kern="0" dirty="0" smtClean="0">
                        <a:solidFill>
                          <a:schemeClr val="tx1"/>
                        </a:solidFill>
                        <a:latin typeface="+mn-lt"/>
                        <a:cs typeface="+mn-cs"/>
                      </a:endParaRPr>
                    </a:p>
                    <a:p>
                      <a:endParaRPr lang="en-US" noProof="0" dirty="0">
                        <a:solidFill>
                          <a:schemeClr val="tx1"/>
                        </a:solidFill>
                      </a:endParaRPr>
                    </a:p>
                  </a:txBody>
                  <a:tcPr/>
                </a:tc>
              </a:tr>
            </a:tbl>
          </a:graphicData>
        </a:graphic>
      </p:graphicFrame>
      <p:pic>
        <p:nvPicPr>
          <p:cNvPr id="6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Number Placeholder 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554EB1DA-FFB7-4C0C-B4FC-F3280261992A}" type="slidenum">
              <a:rPr lang="en-US" smtClean="0"/>
              <a:pPr>
                <a:defRPr/>
              </a:pPr>
              <a:t>13</a:t>
            </a:fld>
            <a:endParaRPr lang="en-US" dirty="0"/>
          </a:p>
        </p:txBody>
      </p:sp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1438" y="228600"/>
            <a:ext cx="9001125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4" cstate="print"/>
          <a:srcRect r="87158" b="1930"/>
          <a:stretch>
            <a:fillRect/>
          </a:stretch>
        </p:blipFill>
        <p:spPr bwMode="auto">
          <a:xfrm>
            <a:off x="6934200" y="6257925"/>
            <a:ext cx="1981200" cy="457200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14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853A9-D21A-4C24-A33A-41916309263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14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8392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Key messages re rural and post conflict environments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304800" y="1143000"/>
            <a:ext cx="8534401" cy="85408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04800" y="1143000"/>
            <a:ext cx="8534401" cy="528606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Lack of legal or regulatory environment can present an opportunity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Design projects to fit circumstances – simple, easy to monitor (few clear performance requirements)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Theory and practice may vary – learn from pilot projects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There is a market for PPPs in these areas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PPP can serve to fill the gap that the public sector is not serving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PPP can be a tool for inclusion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2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Water Sector – Challenges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199" y="990600"/>
            <a:ext cx="4648202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Rural</a:t>
            </a:r>
          </a:p>
          <a:p>
            <a:pPr marL="457200" indent="-457200"/>
            <a:r>
              <a:rPr lang="en-US" sz="2000" b="1" dirty="0" smtClean="0">
                <a:solidFill>
                  <a:schemeClr val="bg2"/>
                </a:solidFill>
              </a:rPr>
              <a:t>Water</a:t>
            </a:r>
          </a:p>
          <a:p>
            <a:pPr marL="731520" lvl="1" indent="-27432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Community run systems</a:t>
            </a:r>
          </a:p>
          <a:p>
            <a:pPr marL="731520" lvl="1" indent="-27432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Small schemes/ water kiosk</a:t>
            </a:r>
          </a:p>
          <a:p>
            <a:pPr marL="731520" lvl="1" indent="-27432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Limited household connections</a:t>
            </a:r>
          </a:p>
          <a:p>
            <a:pPr marL="731520" lvl="1" indent="-27432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Distant river source</a:t>
            </a:r>
          </a:p>
          <a:p>
            <a:pPr marL="457200" indent="-457200"/>
            <a:r>
              <a:rPr lang="en-US" sz="2000" b="1" dirty="0" smtClean="0">
                <a:solidFill>
                  <a:schemeClr val="bg2"/>
                </a:solidFill>
              </a:rPr>
              <a:t>Sanitation – very little</a:t>
            </a:r>
          </a:p>
          <a:p>
            <a:pPr marL="457200" indent="-457200"/>
            <a:endParaRPr lang="en-US" sz="2000" b="1" dirty="0" smtClean="0">
              <a:solidFill>
                <a:schemeClr val="bg2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0" y="990600"/>
            <a:ext cx="4267199" cy="55553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Urban</a:t>
            </a:r>
          </a:p>
          <a:p>
            <a:pPr marL="274320" indent="-27432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</a:rPr>
              <a:t>Water - Piped water systems</a:t>
            </a: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Low cost recovery</a:t>
            </a: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Lack of maintenance and investment</a:t>
            </a: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Intermittent supply</a:t>
            </a: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Poorer communities </a:t>
            </a:r>
            <a:r>
              <a:rPr lang="en-US" sz="2000" dirty="0" err="1" smtClean="0">
                <a:solidFill>
                  <a:schemeClr val="bg2"/>
                </a:solidFill>
              </a:rPr>
              <a:t>unserved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Poor quality water</a:t>
            </a:r>
          </a:p>
          <a:p>
            <a:pPr marL="731520" lvl="1" indent="-27432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Theft of water</a:t>
            </a:r>
          </a:p>
          <a:p>
            <a:pPr marL="731520" lvl="1" indent="-27432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Private providers filling gaps</a:t>
            </a:r>
          </a:p>
          <a:p>
            <a:pPr marL="274320" indent="-27432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b="1" dirty="0" smtClean="0">
                <a:solidFill>
                  <a:schemeClr val="bg2"/>
                </a:solidFill>
              </a:rPr>
              <a:t>Sanitation</a:t>
            </a: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Limited sewerage networks</a:t>
            </a: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err="1" smtClean="0">
                <a:solidFill>
                  <a:schemeClr val="bg2"/>
                </a:solidFill>
              </a:rPr>
              <a:t>Septage</a:t>
            </a:r>
            <a:endParaRPr lang="en-US" sz="2000" dirty="0" smtClean="0">
              <a:solidFill>
                <a:schemeClr val="bg2"/>
              </a:solidFill>
            </a:endParaRPr>
          </a:p>
          <a:p>
            <a:pPr marL="731520" lvl="1" indent="-274320">
              <a:spcBef>
                <a:spcPts val="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Little sewage treatment 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3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Opportunities and challenges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648201" y="1143000"/>
            <a:ext cx="4190999" cy="54784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Challenges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Water is a public good</a:t>
            </a:r>
          </a:p>
          <a:p>
            <a:pPr marL="914400" lvl="1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Free</a:t>
            </a:r>
          </a:p>
          <a:p>
            <a:pPr marL="914400" lvl="1" indent="-457200">
              <a:spcBef>
                <a:spcPts val="600"/>
              </a:spcBef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Public provision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Water born disease is huge killer but water is not political high priority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Significant vested interests in keeping status quo (lots of theft)</a:t>
            </a:r>
          </a:p>
          <a:p>
            <a:pPr marL="457200" indent="-457200">
              <a:spcBef>
                <a:spcPts val="600"/>
              </a:spcBef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Some poor performance of water PPPs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Water resources shared with agriculture and industry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000" dirty="0" smtClean="0">
              <a:solidFill>
                <a:schemeClr val="bg2"/>
              </a:solidFill>
            </a:endParaRPr>
          </a:p>
        </p:txBody>
      </p:sp>
      <p:sp>
        <p:nvSpPr>
          <p:cNvPr id="16" name="TextBox 15"/>
          <p:cNvSpPr txBox="1"/>
          <p:nvPr/>
        </p:nvSpPr>
        <p:spPr>
          <a:xfrm>
            <a:off x="1" y="1219200"/>
            <a:ext cx="4419600" cy="40934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None/>
            </a:pPr>
            <a:r>
              <a:rPr lang="en-US" sz="2000" b="1" dirty="0" smtClean="0">
                <a:solidFill>
                  <a:schemeClr val="bg2"/>
                </a:solidFill>
              </a:rPr>
              <a:t>Opportunities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Huge investments required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Sanitation treatment and systems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Water treatment – desalination + traditional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Subsidies for new connections - GPOBA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000" dirty="0" smtClean="0">
              <a:solidFill>
                <a:schemeClr val="bg2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000" dirty="0" smtClean="0">
              <a:solidFill>
                <a:schemeClr val="bg2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4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Water – World Bank Group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1143000"/>
            <a:ext cx="4648201" cy="440120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WBG pillar: promote broad access to water and food security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World Bank Group initiatives/ trust funds: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Water and Sanitation Program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GPOBA (Global Partnership on Output Based Aid)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Water Partnership Program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IFC Advisory Services</a:t>
            </a:r>
          </a:p>
          <a:p>
            <a:pPr marL="914400" lvl="1" indent="-457200">
              <a:buFont typeface="Courier New" pitchFamily="49" charset="0"/>
              <a:buChar char="o"/>
            </a:pPr>
            <a:r>
              <a:rPr lang="en-US" sz="2000" dirty="0" smtClean="0">
                <a:solidFill>
                  <a:schemeClr val="bg2"/>
                </a:solidFill>
              </a:rPr>
              <a:t>World Bank and IFC investments</a:t>
            </a:r>
          </a:p>
        </p:txBody>
      </p:sp>
      <p:pic>
        <p:nvPicPr>
          <p:cNvPr id="15" name="Picture 14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447800"/>
            <a:ext cx="4267200" cy="3581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5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10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685800"/>
            <a:ext cx="82296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Rural communities - challenges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267200" y="1143000"/>
            <a:ext cx="4648201" cy="486287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Some of poorest and most </a:t>
            </a:r>
            <a:r>
              <a:rPr lang="en-US" sz="2000" dirty="0" err="1" smtClean="0">
                <a:solidFill>
                  <a:schemeClr val="bg2"/>
                </a:solidFill>
              </a:rPr>
              <a:t>marginalised</a:t>
            </a:r>
            <a:r>
              <a:rPr lang="en-US" sz="2000" dirty="0" smtClean="0">
                <a:solidFill>
                  <a:schemeClr val="bg2"/>
                </a:solidFill>
              </a:rPr>
              <a:t> sections of society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Significant water requirements (farming and domestic)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Often far from a source of safe and clean water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Women and girls typically fetch water</a:t>
            </a: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State water service providers often do not serve these communities</a:t>
            </a:r>
            <a:endParaRPr lang="en-US" sz="2000" dirty="0" smtClean="0">
              <a:solidFill>
                <a:srgbClr val="F55955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r>
              <a:rPr lang="en-US" sz="2000" dirty="0" smtClean="0">
                <a:solidFill>
                  <a:schemeClr val="bg2"/>
                </a:solidFill>
              </a:rPr>
              <a:t>High charges for water to private schemes</a:t>
            </a:r>
          </a:p>
        </p:txBody>
      </p:sp>
      <p:pic>
        <p:nvPicPr>
          <p:cNvPr id="13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09600" y="1326460"/>
            <a:ext cx="3581400" cy="4048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6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853A9-D21A-4C24-A33A-41916309263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6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685800"/>
            <a:ext cx="8839200" cy="5334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PPP in rural water provision - challenges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>:</a:t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143000"/>
            <a:ext cx="480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pic>
        <p:nvPicPr>
          <p:cNvPr id="1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57200" y="1295400"/>
            <a:ext cx="3334797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/>
          <p:nvPr/>
        </p:nvSpPr>
        <p:spPr>
          <a:xfrm>
            <a:off x="3810001" y="1143000"/>
            <a:ext cx="5029200" cy="63940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Low capacity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Need for capital investment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Lack of funding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Often no or limited legal or regulatory framework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Where there is a framework, this is not implemented well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Concept of formal rule of law limited – justice may be based on customs or community based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Land title issues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Who should regulate arrangements?</a:t>
            </a:r>
          </a:p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7</a:t>
            </a:fld>
            <a:endParaRPr lang="en-US" dirty="0"/>
          </a:p>
        </p:txBody>
      </p:sp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3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8" name="Slide Number Placeholder 3"/>
          <p:cNvSpPr txBox="1">
            <a:spLocks/>
          </p:cNvSpPr>
          <p:nvPr/>
        </p:nvSpPr>
        <p:spPr bwMode="auto">
          <a:xfrm>
            <a:off x="6553200" y="6248400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fld id="{B1C853A9-D21A-4C24-A33A-419163092635}" type="slidenum">
              <a:rPr kumimoji="0" lang="en-US" sz="1400" b="0" i="0" u="none" strike="noStrike" kern="1200" cap="none" spc="0" normalizeH="0" baseline="0" noProof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Times New Roman" pitchFamily="18" charset="0"/>
                <a:ea typeface="+mn-ea"/>
                <a:cs typeface="Times New Roman" pitchFamily="18" charset="0"/>
              </a:rPr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  <a:defRPr/>
              </a:pPr>
              <a:t>7</a:t>
            </a:fld>
            <a:endParaRPr kumimoji="0" lang="en-US" sz="1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Times New Roman" pitchFamily="18" charset="0"/>
              <a:ea typeface="+mn-ea"/>
              <a:cs typeface="Times New Roman" pitchFamily="18" charset="0"/>
            </a:endParaRPr>
          </a:p>
        </p:txBody>
      </p:sp>
      <p:sp>
        <p:nvSpPr>
          <p:cNvPr id="9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533400"/>
            <a:ext cx="8839200" cy="838200"/>
          </a:xfrm>
        </p:spPr>
        <p:txBody>
          <a:bodyPr/>
          <a:lstStyle/>
          <a:p>
            <a:pPr eaLnBrk="1" hangingPunct="1"/>
            <a: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  <a:t>PPP Contracts for rural water projects:</a:t>
            </a:r>
            <a:br>
              <a:rPr lang="en-US" sz="3200" dirty="0" smtClean="0">
                <a:solidFill>
                  <a:schemeClr val="hlink"/>
                </a:solidFill>
                <a:latin typeface="Tahoma" pitchFamily="34" charset="0"/>
              </a:rPr>
            </a:br>
            <a:r>
              <a:rPr lang="en-US" sz="2400" dirty="0" smtClean="0">
                <a:solidFill>
                  <a:schemeClr val="bg2"/>
                </a:solidFill>
              </a:rPr>
              <a:t>Sub-Saharan Africa, Asia, Latin America</a:t>
            </a:r>
            <a: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  <a:t/>
            </a:r>
            <a:br>
              <a:rPr lang="en-US" sz="3200" dirty="0" smtClean="0">
                <a:solidFill>
                  <a:schemeClr val="accent6">
                    <a:lumMod val="75000"/>
                  </a:schemeClr>
                </a:solidFill>
              </a:rPr>
            </a:br>
            <a:endParaRPr lang="en-US" sz="3200" dirty="0" smtClean="0">
              <a:solidFill>
                <a:schemeClr val="accent6">
                  <a:lumMod val="75000"/>
                </a:schemeClr>
              </a:solidFill>
              <a:latin typeface="Tahoma" pitchFamily="34" charset="0"/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038600" y="1143000"/>
            <a:ext cx="4800601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0" y="1371600"/>
            <a:ext cx="4495800" cy="60247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Limited market - Start small - management and </a:t>
            </a:r>
            <a:r>
              <a:rPr lang="en-US" sz="2400" dirty="0" err="1" smtClean="0">
                <a:solidFill>
                  <a:schemeClr val="bg2"/>
                </a:solidFill>
              </a:rPr>
              <a:t>affermage</a:t>
            </a:r>
            <a:r>
              <a:rPr lang="en-US" sz="2400" dirty="0" smtClean="0">
                <a:solidFill>
                  <a:schemeClr val="bg2"/>
                </a:solidFill>
              </a:rPr>
              <a:t> contracts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Lack of private funding sources - Limited investment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Short term (1 – 3 years)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Keep simple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Find effective monitoring and regulatory mechanisms</a:t>
            </a:r>
          </a:p>
          <a:p>
            <a:pPr marL="274320" indent="-27432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/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267200" y="1371600"/>
            <a:ext cx="4876800" cy="565539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Move to longer contracts once have established players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Move to clusters – economies of scale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Increase obligations of private sector (move to BOTs?)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Longer duration contracts</a:t>
            </a: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274320" indent="-274320">
              <a:spcBef>
                <a:spcPts val="0"/>
              </a:spcBef>
              <a:buFont typeface="Wingdings" pitchFamily="2" charset="2"/>
              <a:buChar char="§"/>
            </a:pPr>
            <a:r>
              <a:rPr lang="en-US" sz="2400" dirty="0" smtClean="0">
                <a:solidFill>
                  <a:schemeClr val="bg2"/>
                </a:solidFill>
              </a:rPr>
              <a:t>Improve bankability of projects</a:t>
            </a:r>
          </a:p>
          <a:p>
            <a:pPr marL="457200" indent="-457200">
              <a:spcBef>
                <a:spcPts val="0"/>
              </a:spcBef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pPr marL="457200" indent="-457200">
              <a:buFont typeface="Wingdings" pitchFamily="2" charset="2"/>
              <a:buChar char="§"/>
            </a:pPr>
            <a:endParaRPr lang="en-US" sz="2400" dirty="0" smtClean="0">
              <a:solidFill>
                <a:schemeClr val="bg2"/>
              </a:solidFill>
            </a:endParaRP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274638"/>
            <a:ext cx="7772400" cy="563562"/>
          </a:xfrm>
        </p:spPr>
        <p:txBody>
          <a:bodyPr/>
          <a:lstStyle/>
          <a:p>
            <a:r>
              <a:rPr lang="en-US" altLang="zh-CN" kern="1200" dirty="0" smtClean="0">
                <a:solidFill>
                  <a:srgbClr val="005C84"/>
                </a:solidFill>
              </a:rPr>
              <a:t>Uganda small town water sector</a:t>
            </a:r>
            <a:endParaRPr lang="fr-FR" altLang="zh-CN" kern="1200" dirty="0">
              <a:solidFill>
                <a:srgbClr val="005C84"/>
              </a:solidFill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2912AD1-E8F8-472B-82D4-09870DA2D4D6}" type="slidenum">
              <a:rPr lang="en-US" smtClean="0"/>
              <a:pPr>
                <a:defRPr/>
              </a:pPr>
              <a:t>8</a:t>
            </a:fld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0" y="878175"/>
            <a:ext cx="4800600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4488" indent="-344488">
              <a:buNone/>
            </a:pPr>
            <a:r>
              <a:rPr lang="en-US" sz="1800" dirty="0" smtClean="0">
                <a:solidFill>
                  <a:srgbClr val="334C39"/>
                </a:solidFill>
                <a:latin typeface="+mj-lt"/>
              </a:rPr>
              <a:t>	</a:t>
            </a:r>
            <a:r>
              <a:rPr lang="en-US" sz="1800" dirty="0" smtClean="0">
                <a:latin typeface="+mn-lt"/>
                <a:cs typeface="+mn-cs"/>
              </a:rPr>
              <a:t>156 small towns with 2.4 million people</a:t>
            </a:r>
          </a:p>
          <a:p>
            <a:pPr marL="344488" indent="-344488">
              <a:buNone/>
            </a:pPr>
            <a:r>
              <a:rPr lang="en-US" sz="1800" dirty="0" smtClean="0">
                <a:latin typeface="+mn-lt"/>
                <a:cs typeface="+mn-cs"/>
              </a:rPr>
              <a:t>	54% safe-water coverage in Small towns</a:t>
            </a:r>
          </a:p>
          <a:p>
            <a:pPr marL="344488" indent="-344488">
              <a:buNone/>
            </a:pPr>
            <a:r>
              <a:rPr lang="en-US" sz="1800" dirty="0" smtClean="0">
                <a:latin typeface="+mn-lt"/>
                <a:cs typeface="+mn-cs"/>
              </a:rPr>
              <a:t>	105 operational small towns with piped water supply schemes </a:t>
            </a:r>
          </a:p>
          <a:p>
            <a:pPr marL="344488" indent="-344488">
              <a:buNone/>
            </a:pPr>
            <a:r>
              <a:rPr lang="en-US" sz="1800" dirty="0" smtClean="0">
                <a:latin typeface="+mn-lt"/>
                <a:cs typeface="+mn-cs"/>
              </a:rPr>
              <a:t>	Mostly management contracts, little PS investment in financing</a:t>
            </a:r>
          </a:p>
          <a:p>
            <a:pPr marL="344488" indent="-344488">
              <a:buNone/>
            </a:pPr>
            <a:r>
              <a:rPr lang="en-US" sz="1800" dirty="0" smtClean="0">
                <a:latin typeface="+mn-lt"/>
                <a:cs typeface="+mn-cs"/>
              </a:rPr>
              <a:t>	Average tariff around US$0.9/m</a:t>
            </a:r>
            <a:r>
              <a:rPr lang="en-US" sz="1800" baseline="30000" dirty="0" smtClean="0">
                <a:latin typeface="+mn-lt"/>
                <a:cs typeface="+mn-cs"/>
              </a:rPr>
              <a:t>3</a:t>
            </a:r>
            <a:r>
              <a:rPr lang="en-US" sz="1800" dirty="0" smtClean="0">
                <a:latin typeface="+mn-lt"/>
                <a:cs typeface="+mn-cs"/>
              </a:rPr>
              <a:t> sufficient to cover O&amp;M costs</a:t>
            </a:r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73841" y="2391489"/>
            <a:ext cx="5570159" cy="34598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7" name="Picture 4" descr="header-wb-ifc"/>
          <p:cNvPicPr>
            <a:picLocks noChangeAspect="1" noChangeArrowheads="1"/>
          </p:cNvPicPr>
          <p:nvPr/>
        </p:nvPicPr>
        <p:blipFill>
          <a:blip r:embed="rId4" cstate="print"/>
          <a:srcRect r="87158" b="1930"/>
          <a:stretch>
            <a:fillRect/>
          </a:stretch>
        </p:blipFill>
        <p:spPr bwMode="auto">
          <a:xfrm>
            <a:off x="6858000" y="6257925"/>
            <a:ext cx="1981200" cy="457200"/>
          </a:xfrm>
          <a:prstGeom prst="rect">
            <a:avLst/>
          </a:prstGeom>
          <a:noFill/>
        </p:spPr>
      </p:pic>
      <p:sp>
        <p:nvSpPr>
          <p:cNvPr id="8" name="TextBox 7"/>
          <p:cNvSpPr txBox="1"/>
          <p:nvPr/>
        </p:nvSpPr>
        <p:spPr>
          <a:xfrm>
            <a:off x="5867400" y="5851388"/>
            <a:ext cx="3276600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>
              <a:buNone/>
            </a:pPr>
            <a:r>
              <a:rPr lang="en-US" sz="1000" dirty="0" smtClean="0"/>
              <a:t>Review of Small town PSP, MWE Uganda/WSP 2012</a:t>
            </a:r>
            <a:endParaRPr lang="fr-FR" sz="10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Box 5"/>
          <p:cNvSpPr txBox="1">
            <a:spLocks noChangeArrowheads="1"/>
          </p:cNvSpPr>
          <p:nvPr/>
        </p:nvSpPr>
        <p:spPr bwMode="auto">
          <a:xfrm>
            <a:off x="304800" y="250448"/>
            <a:ext cx="8622324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prstTxWarp prst="textNoShape">
              <a:avLst/>
            </a:prstTxWarp>
            <a:spAutoFit/>
          </a:bodyPr>
          <a:lstStyle/>
          <a:p>
            <a:pPr algn="ctr">
              <a:spcBef>
                <a:spcPct val="50000"/>
              </a:spcBef>
              <a:buNone/>
            </a:pPr>
            <a:r>
              <a:rPr lang="en-GB" altLang="zh-CN" sz="2600" b="1" dirty="0" smtClean="0">
                <a:solidFill>
                  <a:srgbClr val="005C84"/>
                </a:solidFill>
                <a:latin typeface="+mj-lt"/>
                <a:ea typeface="+mj-ea"/>
                <a:cs typeface="+mj-cs"/>
              </a:rPr>
              <a:t>Rural Water PPP transactions Uganda - </a:t>
            </a:r>
            <a:r>
              <a:rPr lang="en-GB" altLang="zh-CN" sz="2600" b="1" dirty="0" err="1" smtClean="0">
                <a:solidFill>
                  <a:srgbClr val="005C84"/>
                </a:solidFill>
                <a:latin typeface="+mj-lt"/>
                <a:ea typeface="+mj-ea"/>
                <a:cs typeface="+mj-cs"/>
              </a:rPr>
              <a:t>Busembatia</a:t>
            </a:r>
            <a:endParaRPr lang="en-GB" altLang="zh-CN" sz="2600" b="1" dirty="0">
              <a:solidFill>
                <a:srgbClr val="005C84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457200" y="1219200"/>
            <a:ext cx="3886200" cy="158504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endParaRPr lang="en-US" sz="1800" dirty="0" smtClean="0">
              <a:solidFill>
                <a:srgbClr val="334C39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336 existing water connections with intermittent service 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Producing 8m</a:t>
            </a:r>
            <a:r>
              <a:rPr lang="en-US" sz="1600" baseline="30000" dirty="0" smtClean="0">
                <a:solidFill>
                  <a:srgbClr val="334C39"/>
                </a:solidFill>
                <a:latin typeface="+mj-lt"/>
              </a:rPr>
              <a:t>3</a:t>
            </a: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/hour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Collection Efficiency of 70%</a:t>
            </a:r>
          </a:p>
        </p:txBody>
      </p:sp>
      <p:sp>
        <p:nvSpPr>
          <p:cNvPr id="7" name="Rectangle 16"/>
          <p:cNvSpPr>
            <a:spLocks noChangeArrowheads="1"/>
          </p:cNvSpPr>
          <p:nvPr/>
        </p:nvSpPr>
        <p:spPr bwMode="auto">
          <a:xfrm>
            <a:off x="457200" y="1234966"/>
            <a:ext cx="1738221" cy="381000"/>
          </a:xfrm>
          <a:prstGeom prst="rect">
            <a:avLst/>
          </a:prstGeom>
          <a:solidFill>
            <a:srgbClr val="0070C0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lIns="130712" tIns="65360" rIns="130712" bIns="6536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Before</a:t>
            </a:r>
          </a:p>
        </p:txBody>
      </p:sp>
      <p:sp>
        <p:nvSpPr>
          <p:cNvPr id="9" name="TextBox 8"/>
          <p:cNvSpPr txBox="1"/>
          <p:nvPr/>
        </p:nvSpPr>
        <p:spPr>
          <a:xfrm>
            <a:off x="4800600" y="1233607"/>
            <a:ext cx="3962400" cy="1585049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endParaRPr lang="en-US" sz="1800" dirty="0" smtClean="0">
              <a:solidFill>
                <a:srgbClr val="334C39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745 connections, mainly yard taps and 17 standpipes, 24/7 service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Producing 21m</a:t>
            </a:r>
            <a:r>
              <a:rPr lang="en-US" sz="1600" baseline="30000" dirty="0" smtClean="0">
                <a:solidFill>
                  <a:srgbClr val="334C39"/>
                </a:solidFill>
                <a:latin typeface="+mj-lt"/>
              </a:rPr>
              <a:t>3</a:t>
            </a: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/hour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Collection Efficiency of over 85%</a:t>
            </a:r>
          </a:p>
        </p:txBody>
      </p:sp>
      <p:sp>
        <p:nvSpPr>
          <p:cNvPr id="10" name="Rectangle 16"/>
          <p:cNvSpPr>
            <a:spLocks noChangeArrowheads="1"/>
          </p:cNvSpPr>
          <p:nvPr/>
        </p:nvSpPr>
        <p:spPr bwMode="auto">
          <a:xfrm>
            <a:off x="4800600" y="1219200"/>
            <a:ext cx="1738221" cy="381000"/>
          </a:xfrm>
          <a:prstGeom prst="rect">
            <a:avLst/>
          </a:prstGeom>
          <a:solidFill>
            <a:srgbClr val="0070C0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lIns="130712" tIns="65360" rIns="130712" bIns="65360" anchor="ctr"/>
          <a:lstStyle/>
          <a:p>
            <a:pPr marL="0" marR="0" lvl="0" indent="0" algn="ctr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After</a:t>
            </a:r>
          </a:p>
        </p:txBody>
      </p:sp>
      <p:sp>
        <p:nvSpPr>
          <p:cNvPr id="11" name="TextBox 10"/>
          <p:cNvSpPr txBox="1"/>
          <p:nvPr/>
        </p:nvSpPr>
        <p:spPr>
          <a:xfrm>
            <a:off x="2895600" y="3008743"/>
            <a:ext cx="3409920" cy="3139321"/>
          </a:xfrm>
          <a:prstGeom prst="rect">
            <a:avLst/>
          </a:prstGeom>
          <a:noFill/>
          <a:ln>
            <a:solidFill>
              <a:sysClr val="windowText" lastClr="000000"/>
            </a:solidFill>
          </a:ln>
        </p:spPr>
        <p:txBody>
          <a:bodyPr wrap="square" rtlCol="0">
            <a:spAutoFit/>
          </a:bodyPr>
          <a:lstStyle/>
          <a:p>
            <a:pPr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</a:pPr>
            <a:endParaRPr lang="en-US" sz="1800" dirty="0" smtClean="0">
              <a:solidFill>
                <a:srgbClr val="334C39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Performance based contract incentivized private sector investment</a:t>
            </a:r>
          </a:p>
          <a:p>
            <a:pPr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</a:rPr>
              <a:t>Longer contract period ensures cost recovery</a:t>
            </a:r>
            <a:endParaRPr lang="en-US" sz="1600" dirty="0" smtClean="0">
              <a:solidFill>
                <a:srgbClr val="334C39"/>
              </a:solidFill>
              <a:latin typeface="+mj-lt"/>
            </a:endParaRP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Access to finance through local banks</a:t>
            </a:r>
          </a:p>
          <a:p>
            <a:pPr lvl="0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None/>
            </a:pPr>
            <a:r>
              <a:rPr lang="en-US" sz="1600" dirty="0" smtClean="0">
                <a:solidFill>
                  <a:srgbClr val="334C39"/>
                </a:solidFill>
                <a:latin typeface="+mj-lt"/>
              </a:rPr>
              <a:t>Transition to a PPP model where private sector is taking more of the construction and financing risk</a:t>
            </a:r>
          </a:p>
        </p:txBody>
      </p:sp>
      <p:sp>
        <p:nvSpPr>
          <p:cNvPr id="13" name="Rectangle 16"/>
          <p:cNvSpPr>
            <a:spLocks noChangeArrowheads="1"/>
          </p:cNvSpPr>
          <p:nvPr/>
        </p:nvSpPr>
        <p:spPr bwMode="auto">
          <a:xfrm>
            <a:off x="2895600" y="3008743"/>
            <a:ext cx="3409920" cy="381000"/>
          </a:xfrm>
          <a:prstGeom prst="rect">
            <a:avLst/>
          </a:prstGeom>
          <a:solidFill>
            <a:srgbClr val="0070C0"/>
          </a:solidFill>
          <a:ln w="12700" cap="sq" algn="ctr">
            <a:noFill/>
            <a:miter lim="800000"/>
            <a:headEnd type="none" w="sm" len="sm"/>
            <a:tailEnd type="none" w="sm" len="sm"/>
          </a:ln>
        </p:spPr>
        <p:txBody>
          <a:bodyPr wrap="none" lIns="130712" tIns="65360" rIns="130712" bIns="65360" anchor="ctr"/>
          <a:lstStyle/>
          <a:p>
            <a:pPr marL="0" marR="0" lvl="0" indent="0" defTabSz="914400" eaLnBrk="1" fontAlgn="auto" latinLnBrk="0" hangingPunct="1">
              <a:spcBef>
                <a:spcPts val="0"/>
              </a:spcBef>
              <a:spcAft>
                <a:spcPts val="600"/>
              </a:spcAft>
              <a:buClr>
                <a:srgbClr val="4D4D4D"/>
              </a:buClr>
              <a:buSzPct val="70000"/>
              <a:buFontTx/>
              <a:buNone/>
              <a:tabLst/>
              <a:defRPr/>
            </a:pPr>
            <a:r>
              <a:rPr kumimoji="0" lang="en-US" sz="2000" b="1" i="0" u="none" strike="noStrike" kern="0" cap="none" spc="0" normalizeH="0" baseline="0" noProof="0" dirty="0" smtClean="0">
                <a:ln>
                  <a:noFill/>
                </a:ln>
                <a:solidFill>
                  <a:sysClr val="window" lastClr="FFFFFF"/>
                </a:solidFill>
                <a:effectLst/>
                <a:uLnTx/>
                <a:uFillTx/>
                <a:latin typeface="+mj-lt"/>
              </a:rPr>
              <a:t>Outcomes</a:t>
            </a:r>
          </a:p>
        </p:txBody>
      </p:sp>
      <p:pic>
        <p:nvPicPr>
          <p:cNvPr id="16" name="Picture 15" descr="Uganda SSIP 017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6477000" y="2895600"/>
            <a:ext cx="2667000" cy="3252464"/>
          </a:xfrm>
          <a:prstGeom prst="rect">
            <a:avLst/>
          </a:prstGeom>
        </p:spPr>
      </p:pic>
      <p:pic>
        <p:nvPicPr>
          <p:cNvPr id="17" name="Picture 16" descr="Picture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0" y="2895600"/>
            <a:ext cx="2771370" cy="3252464"/>
          </a:xfrm>
          <a:prstGeom prst="rect">
            <a:avLst/>
          </a:prstGeom>
        </p:spPr>
      </p:pic>
      <p:pic>
        <p:nvPicPr>
          <p:cNvPr id="12" name="Picture 4" descr="header-wb-ifc"/>
          <p:cNvPicPr>
            <a:picLocks noChangeAspect="1" noChangeArrowheads="1"/>
          </p:cNvPicPr>
          <p:nvPr/>
        </p:nvPicPr>
        <p:blipFill>
          <a:blip r:embed="rId5" cstate="print"/>
          <a:srcRect r="87158" b="1930"/>
          <a:stretch>
            <a:fillRect/>
          </a:stretch>
        </p:blipFill>
        <p:spPr bwMode="auto">
          <a:xfrm>
            <a:off x="6945924" y="6324600"/>
            <a:ext cx="1981200" cy="457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3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5_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rebuchet MS"/>
        <a:ea typeface=""/>
        <a:cs typeface=""/>
      </a:majorFont>
      <a:minorFont>
        <a:latin typeface="Trebuchet MS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115888" marR="0" indent="-115888" algn="l" defTabSz="914400" rtl="0" eaLnBrk="1" fontAlgn="base" latinLnBrk="0" hangingPunct="1">
          <a:lnSpc>
            <a:spcPct val="100000"/>
          </a:lnSpc>
          <a:spcBef>
            <a:spcPct val="50000"/>
          </a:spcBef>
          <a:spcAft>
            <a:spcPct val="0"/>
          </a:spcAft>
          <a:buClrTx/>
          <a:buSzTx/>
          <a:buFontTx/>
          <a:buChar char="•"/>
          <a:tabLst/>
          <a:defRPr kumimoji="0" lang="en-US" sz="13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rebuchet MS" pitchFamily="34" charset="0"/>
            <a:cs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19115</TotalTime>
  <Words>976</Words>
  <Application>Microsoft Office PowerPoint</Application>
  <PresentationFormat>On-screen Show (4:3)</PresentationFormat>
  <Paragraphs>202</Paragraphs>
  <Slides>14</Slides>
  <Notes>14</Notes>
  <HiddenSlides>0</HiddenSlides>
  <MMClips>0</MMClips>
  <ScaleCrop>false</ScaleCrop>
  <HeadingPairs>
    <vt:vector size="4" baseType="variant">
      <vt:variant>
        <vt:lpstr>Theme</vt:lpstr>
      </vt:variant>
      <vt:variant>
        <vt:i4>3</vt:i4>
      </vt:variant>
      <vt:variant>
        <vt:lpstr>Slide Titles</vt:lpstr>
      </vt:variant>
      <vt:variant>
        <vt:i4>14</vt:i4>
      </vt:variant>
    </vt:vector>
  </HeadingPairs>
  <TitlesOfParts>
    <vt:vector size="17" baseType="lpstr">
      <vt:lpstr>Default Design</vt:lpstr>
      <vt:lpstr>3_Default Design</vt:lpstr>
      <vt:lpstr>5_Default Design</vt:lpstr>
      <vt:lpstr>PPPs in water and sanitation Ensuring Foundations of Equal Access to Infrastructure</vt:lpstr>
      <vt:lpstr>Water Sector – Challenges </vt:lpstr>
      <vt:lpstr>Opportunities and challenges </vt:lpstr>
      <vt:lpstr>Water – World Bank Group </vt:lpstr>
      <vt:lpstr>Rural communities - challenges: </vt:lpstr>
      <vt:lpstr>PPP in rural water provision - challenges: </vt:lpstr>
      <vt:lpstr>PPP Contracts for rural water projects: Sub-Saharan Africa, Asia, Latin America </vt:lpstr>
      <vt:lpstr>Uganda small town water sector</vt:lpstr>
      <vt:lpstr>Slide 9</vt:lpstr>
      <vt:lpstr>Slide 10</vt:lpstr>
      <vt:lpstr>Slide 11</vt:lpstr>
      <vt:lpstr>Slide 12</vt:lpstr>
      <vt:lpstr>Slide 13</vt:lpstr>
      <vt:lpstr>Key messages re rural and post conflict environments </vt:lpstr>
    </vt:vector>
  </TitlesOfParts>
  <Company>CVI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Andy Gralla</dc:creator>
  <cp:lastModifiedBy>JJamieson</cp:lastModifiedBy>
  <cp:revision>1098</cp:revision>
  <dcterms:created xsi:type="dcterms:W3CDTF">2007-03-26T18:34:25Z</dcterms:created>
  <dcterms:modified xsi:type="dcterms:W3CDTF">2012-12-12T21:20:38Z</dcterms:modified>
</cp:coreProperties>
</file>